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E7EC-87A1-9D85-5592-0E435D63A0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231064-9318-04DA-77F0-F1A391A27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A07C88-EA37-0E27-C135-8CA0365BAF1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076A6AF-25B5-C531-60BF-67D5F82B7B33}"/>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1698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879508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A4DAA-0E4D-6995-53A1-62E3999D8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6F5F6-0048-B09F-EE4F-642129C38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317F8-8986-E749-2D3F-56BDD69FE22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845A41DA-7D5A-2110-876B-967598C08A39}"/>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60545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esarPedraja/Applied-Data-Science-Capstone/blob/main/Build%20an%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esarPedraja/Applied-Data-Science-Capstone/blob/main/Complete%20the%20Machine%20Learning%20Prediction%20lab.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Cesar Pedraja</a:t>
            </a:r>
          </a:p>
          <a:p>
            <a:r>
              <a:rPr lang="en-US" dirty="0">
                <a:solidFill>
                  <a:schemeClr val="bg2"/>
                </a:solidFill>
                <a:latin typeface="Abadi" panose="020B0604020104020204" pitchFamily="34" charset="0"/>
                <a:ea typeface="SF Pro" pitchFamily="2" charset="0"/>
                <a:cs typeface="SF Pro" pitchFamily="2" charset="0"/>
              </a:rPr>
              <a:t>02/06/2025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from SpaceX launches can also be obtained from Wikipedia;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are downloaded from Wikipedia according to the flow</a:t>
            </a: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r>
              <a:rPr lang="en-US" sz="2200" dirty="0">
                <a:solidFill>
                  <a:srgbClr val="1C7DDB"/>
                </a:solidFill>
                <a:latin typeface="Abadi" panose="020B0604020104020204" pitchFamily="34" charset="0"/>
              </a:rPr>
              <a:t>https://github.com/cesarPedraja/Applied-Data-Science-Capstone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1E1A99B7-8875-00CC-A5DF-D22D9CCEC06A}"/>
              </a:ext>
            </a:extLst>
          </p:cNvPr>
          <p:cNvSpPr/>
          <p:nvPr/>
        </p:nvSpPr>
        <p:spPr>
          <a:xfrm>
            <a:off x="7420131" y="1663908"/>
            <a:ext cx="2503358" cy="1169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Request the Falcon9 Launch Wiki page</a:t>
            </a:r>
          </a:p>
        </p:txBody>
      </p:sp>
      <p:sp>
        <p:nvSpPr>
          <p:cNvPr id="7" name="Rectangle: Rounded Corners 6">
            <a:extLst>
              <a:ext uri="{FF2B5EF4-FFF2-40B4-BE49-F238E27FC236}">
                <a16:creationId xmlns:a16="http://schemas.microsoft.com/office/drawing/2014/main" id="{D5483BF7-F7F8-6266-3CAD-2EA8BF00A42B}"/>
              </a:ext>
            </a:extLst>
          </p:cNvPr>
          <p:cNvSpPr/>
          <p:nvPr/>
        </p:nvSpPr>
        <p:spPr>
          <a:xfrm>
            <a:off x="7420130" y="5150117"/>
            <a:ext cx="2503358" cy="1169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Crete  data frame by parsing the launch HTML tables</a:t>
            </a:r>
          </a:p>
        </p:txBody>
      </p:sp>
      <p:sp>
        <p:nvSpPr>
          <p:cNvPr id="8" name="Rectangle: Rounded Corners 7">
            <a:extLst>
              <a:ext uri="{FF2B5EF4-FFF2-40B4-BE49-F238E27FC236}">
                <a16:creationId xmlns:a16="http://schemas.microsoft.com/office/drawing/2014/main" id="{85E3083A-50A9-D5F5-962D-DAA0679D4A7B}"/>
              </a:ext>
            </a:extLst>
          </p:cNvPr>
          <p:cNvSpPr/>
          <p:nvPr/>
        </p:nvSpPr>
        <p:spPr>
          <a:xfrm>
            <a:off x="7420131" y="3404923"/>
            <a:ext cx="2503358" cy="1169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Extract all column/variable names from the HTML table header</a:t>
            </a:r>
          </a:p>
        </p:txBody>
      </p:sp>
      <p:sp>
        <p:nvSpPr>
          <p:cNvPr id="9" name="Arrow: Down 8">
            <a:extLst>
              <a:ext uri="{FF2B5EF4-FFF2-40B4-BE49-F238E27FC236}">
                <a16:creationId xmlns:a16="http://schemas.microsoft.com/office/drawing/2014/main" id="{DC9B36B6-FFF7-6F50-1EF2-E45A2F4CAFE2}"/>
              </a:ext>
            </a:extLst>
          </p:cNvPr>
          <p:cNvSpPr/>
          <p:nvPr/>
        </p:nvSpPr>
        <p:spPr>
          <a:xfrm>
            <a:off x="8469443" y="2925622"/>
            <a:ext cx="449705" cy="3868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3C076CF4-CE1A-0A6E-EB93-B04147B249C0}"/>
              </a:ext>
            </a:extLst>
          </p:cNvPr>
          <p:cNvSpPr/>
          <p:nvPr/>
        </p:nvSpPr>
        <p:spPr>
          <a:xfrm>
            <a:off x="8446956" y="4666637"/>
            <a:ext cx="449705" cy="3868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(EDA) was performed on the dataset.</a:t>
            </a:r>
          </a:p>
          <a:p>
            <a:r>
              <a:rPr lang="en-US" sz="2200" dirty="0">
                <a:latin typeface="Abadi" panose="020B0604020104020204" pitchFamily="34" charset="0"/>
              </a:rPr>
              <a:t>Next, summaries were created regarding the number of launches per site, the frequency of each orbit type, and the occurrence of mission outcomes per orbit category.</a:t>
            </a:r>
          </a:p>
          <a:p>
            <a:r>
              <a:rPr lang="en-US" sz="2200" dirty="0">
                <a:latin typeface="Abadi" panose="020B0604020104020204" pitchFamily="34" charset="0"/>
              </a:rPr>
              <a:t>Finally, the landing outcome label was derived from the Outcome column.</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C84FD9C8-7EC3-447B-8AD1-B013F488A0AE}"/>
              </a:ext>
            </a:extLst>
          </p:cNvPr>
          <p:cNvSpPr/>
          <p:nvPr/>
        </p:nvSpPr>
        <p:spPr>
          <a:xfrm>
            <a:off x="1194658" y="4841350"/>
            <a:ext cx="2503358" cy="1169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EDA</a:t>
            </a:r>
          </a:p>
        </p:txBody>
      </p:sp>
      <p:sp>
        <p:nvSpPr>
          <p:cNvPr id="3" name="Rectangle: Rounded Corners 2">
            <a:extLst>
              <a:ext uri="{FF2B5EF4-FFF2-40B4-BE49-F238E27FC236}">
                <a16:creationId xmlns:a16="http://schemas.microsoft.com/office/drawing/2014/main" id="{89152CEB-0AC4-6127-ECC6-F7C990834B5A}"/>
              </a:ext>
            </a:extLst>
          </p:cNvPr>
          <p:cNvSpPr/>
          <p:nvPr/>
        </p:nvSpPr>
        <p:spPr>
          <a:xfrm>
            <a:off x="4776132" y="4841349"/>
            <a:ext cx="2503358" cy="1169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Summaries</a:t>
            </a:r>
          </a:p>
        </p:txBody>
      </p:sp>
      <p:sp>
        <p:nvSpPr>
          <p:cNvPr id="6" name="Rectangle: Rounded Corners 5">
            <a:extLst>
              <a:ext uri="{FF2B5EF4-FFF2-40B4-BE49-F238E27FC236}">
                <a16:creationId xmlns:a16="http://schemas.microsoft.com/office/drawing/2014/main" id="{20224C67-7409-D2E0-0923-654377730E6E}"/>
              </a:ext>
            </a:extLst>
          </p:cNvPr>
          <p:cNvSpPr/>
          <p:nvPr/>
        </p:nvSpPr>
        <p:spPr>
          <a:xfrm>
            <a:off x="8357606" y="4856340"/>
            <a:ext cx="2503358" cy="1169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The outcome label was derived</a:t>
            </a:r>
          </a:p>
        </p:txBody>
      </p:sp>
      <p:sp>
        <p:nvSpPr>
          <p:cNvPr id="7" name="Arrow: Right 6">
            <a:extLst>
              <a:ext uri="{FF2B5EF4-FFF2-40B4-BE49-F238E27FC236}">
                <a16:creationId xmlns:a16="http://schemas.microsoft.com/office/drawing/2014/main" id="{479A34B3-751A-13D5-2A24-3AF5698B952C}"/>
              </a:ext>
            </a:extLst>
          </p:cNvPr>
          <p:cNvSpPr/>
          <p:nvPr/>
        </p:nvSpPr>
        <p:spPr>
          <a:xfrm>
            <a:off x="3997230" y="5291528"/>
            <a:ext cx="479685" cy="3747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0B329229-92C0-006A-4164-21734EB138F2}"/>
              </a:ext>
            </a:extLst>
          </p:cNvPr>
          <p:cNvSpPr/>
          <p:nvPr/>
        </p:nvSpPr>
        <p:spPr>
          <a:xfrm>
            <a:off x="7578705" y="5351489"/>
            <a:ext cx="479685" cy="3747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analyze the dataset, scatterplots, and bar charts were utilized to represent the relationships between feature pairs.</a:t>
            </a:r>
          </a:p>
          <a:p>
            <a:pPr lvl="1">
              <a:lnSpc>
                <a:spcPct val="100000"/>
              </a:lnSpc>
              <a:spcBef>
                <a:spcPts val="1400"/>
              </a:spcBef>
            </a:pPr>
            <a:r>
              <a:rPr lang="en-US" sz="1800" dirty="0">
                <a:solidFill>
                  <a:schemeClr val="accent3">
                    <a:lumMod val="25000"/>
                  </a:schemeClr>
                </a:solidFill>
                <a:latin typeface="Abadi" panose="020B0604020104020204" pitchFamily="34" charset="0"/>
              </a:rPr>
              <a:t>The examined relationships included: Payload Mass vs. Flight Number, Launch Site vs. Flight Number, Launch Site vs. Payload Mass, Orbit vs. Flight Number, and Payload vs. Orbit.</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2BFA1C1-CE45-EDD0-E6C9-F12E3B0306E1}"/>
              </a:ext>
            </a:extLst>
          </p:cNvPr>
          <p:cNvPicPr>
            <a:picLocks noChangeAspect="1"/>
          </p:cNvPicPr>
          <p:nvPr/>
        </p:nvPicPr>
        <p:blipFill>
          <a:blip r:embed="rId3"/>
          <a:stretch>
            <a:fillRect/>
          </a:stretch>
        </p:blipFill>
        <p:spPr>
          <a:xfrm>
            <a:off x="433849" y="3670529"/>
            <a:ext cx="11324301" cy="2217612"/>
          </a:xfrm>
          <a:prstGeom prst="rect">
            <a:avLst/>
          </a:prstGeom>
        </p:spPr>
      </p:pic>
      <p:sp>
        <p:nvSpPr>
          <p:cNvPr id="7" name="TextBox 6">
            <a:extLst>
              <a:ext uri="{FF2B5EF4-FFF2-40B4-BE49-F238E27FC236}">
                <a16:creationId xmlns:a16="http://schemas.microsoft.com/office/drawing/2014/main" id="{3E65624B-0CC3-F157-65C8-194438008257}"/>
              </a:ext>
            </a:extLst>
          </p:cNvPr>
          <p:cNvSpPr txBox="1"/>
          <p:nvPr/>
        </p:nvSpPr>
        <p:spPr>
          <a:xfrm>
            <a:off x="433849" y="5992297"/>
            <a:ext cx="10230607" cy="584775"/>
          </a:xfrm>
          <a:prstGeom prst="rect">
            <a:avLst/>
          </a:prstGeom>
          <a:noFill/>
        </p:spPr>
        <p:txBody>
          <a:bodyPr wrap="square" rtlCol="0">
            <a:spAutoFit/>
          </a:bodyPr>
          <a:lstStyle/>
          <a:p>
            <a:r>
              <a:rPr lang="en-US" sz="1600" dirty="0">
                <a:solidFill>
                  <a:srgbClr val="0948CB"/>
                </a:solidFill>
                <a:latin typeface="Abadi" panose="020B0604020104020204" pitchFamily="34" charset="0"/>
              </a:rPr>
              <a:t>Source code: https://github.com/cesarPedraja/Applied-Data-Science-Capstone/blob/main/Assignment%20Exploring%20and%20Preparing%20Data.py</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4085"/>
            <a:ext cx="9745588" cy="4763828"/>
          </a:xfrm>
          <a:prstGeom prst="rect">
            <a:avLst/>
          </a:prstGeom>
        </p:spPr>
        <p:txBody>
          <a:bodyPr lIns="91440" tIns="45720" rIns="91440" bIns="45720" anchor="t"/>
          <a:lstStyle/>
          <a:p>
            <a:pPr>
              <a:buFont typeface="Arial" panose="020B0604020202020204" pitchFamily="34" charset="0"/>
              <a:buChar char="•"/>
            </a:pPr>
            <a:r>
              <a:rPr lang="en-US" sz="1600" dirty="0">
                <a:latin typeface="Abadi" panose="020B0604020104020204" pitchFamily="34" charset="0"/>
              </a:rPr>
              <a:t>The following SQL queries were executed: Retrieved the distinct launch site names used in the space mission.</a:t>
            </a:r>
          </a:p>
          <a:p>
            <a:pPr>
              <a:buFont typeface="Arial" panose="020B0604020202020204" pitchFamily="34" charset="0"/>
              <a:buChar char="•"/>
            </a:pPr>
            <a:r>
              <a:rPr lang="en-US" sz="1600" dirty="0">
                <a:latin typeface="Abadi" panose="020B0604020104020204" pitchFamily="34" charset="0"/>
              </a:rPr>
              <a:t>Identified the top five launch sites whose names start with ‘CCA’.</a:t>
            </a:r>
          </a:p>
          <a:p>
            <a:pPr>
              <a:buFont typeface="Arial" panose="020B0604020202020204" pitchFamily="34" charset="0"/>
              <a:buChar char="•"/>
            </a:pPr>
            <a:r>
              <a:rPr lang="en-US" sz="1600" dirty="0">
                <a:latin typeface="Abadi" panose="020B0604020104020204" pitchFamily="34" charset="0"/>
              </a:rPr>
              <a:t>Calculated the total payload mass transported by boosters launched by NASA (CRS).</a:t>
            </a:r>
          </a:p>
          <a:p>
            <a:pPr>
              <a:buFont typeface="Arial" panose="020B0604020202020204" pitchFamily="34" charset="0"/>
              <a:buChar char="•"/>
            </a:pPr>
            <a:r>
              <a:rPr lang="en-US" sz="1600" dirty="0">
                <a:latin typeface="Abadi" panose="020B0604020104020204" pitchFamily="34" charset="0"/>
              </a:rPr>
              <a:t>Computed the average payload mass carried by the F9 v1.1 booster version.</a:t>
            </a:r>
          </a:p>
          <a:p>
            <a:pPr>
              <a:buFont typeface="Arial" panose="020B0604020202020204" pitchFamily="34" charset="0"/>
              <a:buChar char="•"/>
            </a:pPr>
            <a:r>
              <a:rPr lang="en-US" sz="1600" dirty="0">
                <a:latin typeface="Abadi" panose="020B0604020104020204" pitchFamily="34" charset="0"/>
              </a:rPr>
              <a:t>Determined the date of the first successful landing on a ground pad.</a:t>
            </a:r>
          </a:p>
          <a:p>
            <a:pPr>
              <a:buFont typeface="Arial" panose="020B0604020202020204" pitchFamily="34" charset="0"/>
              <a:buChar char="•"/>
            </a:pPr>
            <a:r>
              <a:rPr lang="en-US" sz="1600" dirty="0">
                <a:latin typeface="Abadi" panose="020B0604020104020204" pitchFamily="34" charset="0"/>
              </a:rPr>
              <a:t>Listed the names of boosters that successfully landed on a drone ship and had a payload mass between 4000 and 6000 kg.</a:t>
            </a:r>
          </a:p>
          <a:p>
            <a:pPr>
              <a:buFont typeface="Arial" panose="020B0604020202020204" pitchFamily="34" charset="0"/>
              <a:buChar char="•"/>
            </a:pPr>
            <a:r>
              <a:rPr lang="en-US" sz="1600" dirty="0">
                <a:latin typeface="Abadi" panose="020B0604020104020204" pitchFamily="34" charset="0"/>
              </a:rPr>
              <a:t>Counted the total number of successful and failed mission outcomes.</a:t>
            </a:r>
          </a:p>
          <a:p>
            <a:pPr>
              <a:buFont typeface="Arial" panose="020B0604020202020204" pitchFamily="34" charset="0"/>
              <a:buChar char="•"/>
            </a:pPr>
            <a:r>
              <a:rPr lang="en-US" sz="1600" dirty="0">
                <a:latin typeface="Abadi" panose="020B0604020104020204" pitchFamily="34" charset="0"/>
              </a:rPr>
              <a:t>Identified the booster versions that transported the highest payload mass.</a:t>
            </a:r>
          </a:p>
          <a:p>
            <a:pPr>
              <a:buFont typeface="Arial" panose="020B0604020202020204" pitchFamily="34" charset="0"/>
              <a:buChar char="•"/>
            </a:pPr>
            <a:r>
              <a:rPr lang="en-US" sz="1600" dirty="0">
                <a:latin typeface="Abadi" panose="020B0604020104020204" pitchFamily="34" charset="0"/>
              </a:rPr>
              <a:t>Retrieved information about failed landings on drone ships, including booster versions and launch site names, for the year 2015.</a:t>
            </a:r>
          </a:p>
          <a:p>
            <a:pPr>
              <a:buFont typeface="Arial" panose="020B0604020202020204" pitchFamily="34" charset="0"/>
              <a:buChar char="•"/>
            </a:pPr>
            <a:r>
              <a:rPr lang="en-US" sz="1600" dirty="0">
                <a:latin typeface="Abadi" panose="020B0604020104020204" pitchFamily="34" charset="0"/>
              </a:rPr>
              <a:t>Ranked the number of landing outcomes (such as drone ship failures or ground pad successes) between June 4, 2010, and March 20, 2017</a:t>
            </a:r>
          </a:p>
          <a:p>
            <a:pPr marL="0" indent="0">
              <a:buNone/>
            </a:pPr>
            <a:r>
              <a:rPr lang="en-US" sz="1800" dirty="0">
                <a:latin typeface="Abadi" panose="020B0604020104020204" pitchFamily="34" charset="0"/>
              </a:rPr>
              <a:t>Source Code: </a:t>
            </a:r>
            <a:r>
              <a:rPr lang="en-US" sz="1800" dirty="0">
                <a:solidFill>
                  <a:srgbClr val="0948CB"/>
                </a:solidFill>
                <a:latin typeface="Abadi" panose="020B0604020104020204" pitchFamily="34" charset="0"/>
              </a:rPr>
              <a:t>https://github.com/cesarPedraja/Applied-Data-Science-Capstone/blob/main/Assignment%20SQL%20Notebook%20for%20Peer%20Assignment.py</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buFont typeface="Arial" panose="020B0604020202020204" pitchFamily="34" charset="0"/>
              <a:buChar char="•"/>
            </a:pPr>
            <a:r>
              <a:rPr lang="en-US" sz="2200" dirty="0">
                <a:latin typeface="Abadi" panose="020B0604020104020204" pitchFamily="34" charset="0"/>
              </a:rPr>
              <a:t>Markers, circles, lines, and marker clusters were implemented in Folium maps. Markers represent specific locations, such as launch sites.</a:t>
            </a:r>
          </a:p>
          <a:p>
            <a:pPr lvl="1"/>
            <a:r>
              <a:rPr lang="en-US" sz="2000" dirty="0">
                <a:latin typeface="Abadi" panose="020B0604020104020204" pitchFamily="34" charset="0"/>
              </a:rPr>
              <a:t>Circles, like the NASA Johnson Space Center, highlight areas around certain coordinates.</a:t>
            </a:r>
          </a:p>
          <a:p>
            <a:pPr lvl="1"/>
            <a:r>
              <a:rPr lang="en-US" sz="2000" dirty="0">
                <a:latin typeface="Abadi" panose="020B0604020104020204" pitchFamily="34" charset="0"/>
              </a:rPr>
              <a:t>Marker clusters group multiple events at the same coordinate, such as multiple launches from a single site.</a:t>
            </a:r>
          </a:p>
          <a:p>
            <a:pPr lvl="1"/>
            <a:r>
              <a:rPr lang="en-US" sz="2000" dirty="0">
                <a:latin typeface="Abadi" panose="020B0604020104020204" pitchFamily="34" charset="0"/>
              </a:rPr>
              <a:t>Lines depict the distances between two geographic points.</a:t>
            </a:r>
          </a:p>
          <a:p>
            <a:pPr lvl="1"/>
            <a:endParaRPr lang="en-US" sz="2000" dirty="0">
              <a:latin typeface="Abadi" panose="020B0604020104020204" pitchFamily="34" charset="0"/>
            </a:endParaRPr>
          </a:p>
          <a:p>
            <a:endParaRPr lang="en-US" sz="2000" dirty="0">
              <a:latin typeface="Abadi" panose="020B0604020104020204" pitchFamily="34" charset="0"/>
            </a:endParaRPr>
          </a:p>
          <a:p>
            <a:pPr marL="0" indent="0">
              <a:buNone/>
            </a:pPr>
            <a:r>
              <a:rPr lang="en-US" sz="2000" dirty="0">
                <a:latin typeface="Abadi" panose="020B0604020104020204" pitchFamily="34" charset="0"/>
              </a:rPr>
              <a:t>Source Code: </a:t>
            </a:r>
            <a:r>
              <a:rPr lang="en-US" sz="2000" dirty="0">
                <a:solidFill>
                  <a:srgbClr val="0948CB"/>
                </a:solidFill>
                <a:latin typeface="Abadi" panose="020B0604020104020204" pitchFamily="34" charset="0"/>
              </a:rPr>
              <a:t>https://github.com/cesarPedraja/Applied-Data-Science-Capstone/blob/main/Interactive%20Visual%20Analytics%20with%20Folium.py</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latin typeface="Abadi" panose="020B0604020104020204" pitchFamily="34" charset="0"/>
              </a:rPr>
              <a:t>The following charts and visualizations were used to represent the data:</a:t>
            </a:r>
          </a:p>
          <a:p>
            <a:pPr lvl="1"/>
            <a:r>
              <a:rPr lang="en-US" sz="2200" dirty="0">
                <a:latin typeface="Abadi" panose="020B0604020104020204" pitchFamily="34" charset="0"/>
              </a:rPr>
              <a:t>Launch site distribution by percentage</a:t>
            </a:r>
          </a:p>
          <a:p>
            <a:pPr lvl="1"/>
            <a:r>
              <a:rPr lang="en-US" sz="2200" dirty="0">
                <a:latin typeface="Abadi" panose="020B0604020104020204" pitchFamily="34" charset="0"/>
              </a:rPr>
              <a:t>Payload range analysis</a:t>
            </a:r>
          </a:p>
          <a:p>
            <a:r>
              <a:rPr lang="en-US" sz="2200" dirty="0">
                <a:latin typeface="Abadi" panose="020B0604020104020204" pitchFamily="34" charset="0"/>
              </a:rPr>
              <a:t>This combination enabled a quick assessment of the relationship between payloads and launch sites, facilitating the identification of the most suitable locations for launches based on payload data.</a:t>
            </a:r>
          </a:p>
          <a:p>
            <a:endParaRPr lang="en-US" sz="2200" dirty="0">
              <a:latin typeface="Abadi" panose="020B0604020104020204" pitchFamily="34" charset="0"/>
            </a:endParaRPr>
          </a:p>
          <a:p>
            <a:pPr marL="0" indent="0">
              <a:buNone/>
            </a:pPr>
            <a:r>
              <a:rPr lang="en-US" sz="2000" dirty="0">
                <a:latin typeface="Abadi" panose="020B0604020104020204" pitchFamily="34" charset="0"/>
              </a:rPr>
              <a:t>Source Code: </a:t>
            </a:r>
            <a:r>
              <a:rPr lang="en-US" sz="2000" dirty="0">
                <a:solidFill>
                  <a:srgbClr val="0948CB"/>
                </a:solidFill>
                <a:latin typeface="Abadi" panose="020B0604020104020204" pitchFamily="34" charset="0"/>
                <a:hlinkClick r:id="rId3"/>
              </a:rPr>
              <a:t>https://github.com/cesarPedraja/Applied-Data-Science-Capstone/blob/main/Build%20an%20Interactive%20Dashboard%20with%20Ploty%20Dash.py</a:t>
            </a:r>
            <a:endParaRPr lang="en-US" sz="2000" dirty="0">
              <a:solidFill>
                <a:srgbClr val="0948C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machine, decision tree, and k nearest neighbors.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76463A15-3950-E7B9-211B-E692DA0B41B6}"/>
              </a:ext>
            </a:extLst>
          </p:cNvPr>
          <p:cNvSpPr/>
          <p:nvPr/>
        </p:nvSpPr>
        <p:spPr>
          <a:xfrm>
            <a:off x="770010" y="3429000"/>
            <a:ext cx="2902580" cy="1742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27CFCEE-EE7C-A4F9-D617-8294123DF76A}"/>
              </a:ext>
            </a:extLst>
          </p:cNvPr>
          <p:cNvSpPr/>
          <p:nvPr/>
        </p:nvSpPr>
        <p:spPr>
          <a:xfrm>
            <a:off x="4576521" y="3428999"/>
            <a:ext cx="2902580" cy="1742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9B59313-5FFA-2E06-4FF3-CD12D2AF31A7}"/>
              </a:ext>
            </a:extLst>
          </p:cNvPr>
          <p:cNvSpPr/>
          <p:nvPr/>
        </p:nvSpPr>
        <p:spPr>
          <a:xfrm>
            <a:off x="8383032" y="3427124"/>
            <a:ext cx="2902580" cy="17426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E50A925-2CE1-0890-8074-F42AF4C07B0C}"/>
              </a:ext>
            </a:extLst>
          </p:cNvPr>
          <p:cNvSpPr/>
          <p:nvPr/>
        </p:nvSpPr>
        <p:spPr>
          <a:xfrm>
            <a:off x="3808969" y="4077325"/>
            <a:ext cx="598139" cy="4347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7E9BB4E-52AD-F0D1-037A-6F3518432CAD}"/>
              </a:ext>
            </a:extLst>
          </p:cNvPr>
          <p:cNvSpPr/>
          <p:nvPr/>
        </p:nvSpPr>
        <p:spPr>
          <a:xfrm>
            <a:off x="7648514" y="4077325"/>
            <a:ext cx="598139" cy="4347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73BD70D-8916-842E-97EE-E9FA9EF24A03}"/>
              </a:ext>
            </a:extLst>
          </p:cNvPr>
          <p:cNvSpPr txBox="1"/>
          <p:nvPr/>
        </p:nvSpPr>
        <p:spPr>
          <a:xfrm>
            <a:off x="1064302" y="3807502"/>
            <a:ext cx="2353455" cy="1107996"/>
          </a:xfrm>
          <a:prstGeom prst="rect">
            <a:avLst/>
          </a:prstGeom>
          <a:noFill/>
        </p:spPr>
        <p:txBody>
          <a:bodyPr wrap="square" rtlCol="0">
            <a:spAutoFit/>
          </a:bodyPr>
          <a:lstStyle/>
          <a:p>
            <a:pPr algn="ctr"/>
            <a:r>
              <a:rPr lang="en-US" sz="2200" b="1" dirty="0">
                <a:latin typeface="Abadi" panose="020B0604020104020204" pitchFamily="34" charset="0"/>
              </a:rPr>
              <a:t>Data Preparation and standardization</a:t>
            </a:r>
          </a:p>
        </p:txBody>
      </p:sp>
      <p:sp>
        <p:nvSpPr>
          <p:cNvPr id="11" name="TextBox 10">
            <a:extLst>
              <a:ext uri="{FF2B5EF4-FFF2-40B4-BE49-F238E27FC236}">
                <a16:creationId xmlns:a16="http://schemas.microsoft.com/office/drawing/2014/main" id="{A7DE459A-72DB-B8E1-C464-A7F52E51810E}"/>
              </a:ext>
            </a:extLst>
          </p:cNvPr>
          <p:cNvSpPr txBox="1"/>
          <p:nvPr/>
        </p:nvSpPr>
        <p:spPr>
          <a:xfrm>
            <a:off x="4919272" y="3571407"/>
            <a:ext cx="2353455" cy="1446550"/>
          </a:xfrm>
          <a:prstGeom prst="rect">
            <a:avLst/>
          </a:prstGeom>
          <a:noFill/>
        </p:spPr>
        <p:txBody>
          <a:bodyPr wrap="square" rtlCol="0">
            <a:spAutoFit/>
          </a:bodyPr>
          <a:lstStyle/>
          <a:p>
            <a:pPr algn="ctr"/>
            <a:r>
              <a:rPr lang="en-US" sz="2200" b="1" dirty="0">
                <a:latin typeface="Abadi" panose="020B0604020104020204" pitchFamily="34" charset="0"/>
              </a:rPr>
              <a:t>Test of each model with combinations of hyperparameters</a:t>
            </a:r>
          </a:p>
        </p:txBody>
      </p:sp>
      <p:sp>
        <p:nvSpPr>
          <p:cNvPr id="12" name="TextBox 11">
            <a:extLst>
              <a:ext uri="{FF2B5EF4-FFF2-40B4-BE49-F238E27FC236}">
                <a16:creationId xmlns:a16="http://schemas.microsoft.com/office/drawing/2014/main" id="{55E1C71C-1593-098C-C4DE-EB8DDEF452BB}"/>
              </a:ext>
            </a:extLst>
          </p:cNvPr>
          <p:cNvSpPr txBox="1"/>
          <p:nvPr/>
        </p:nvSpPr>
        <p:spPr>
          <a:xfrm>
            <a:off x="8657594" y="3807502"/>
            <a:ext cx="2353455" cy="769441"/>
          </a:xfrm>
          <a:prstGeom prst="rect">
            <a:avLst/>
          </a:prstGeom>
          <a:noFill/>
        </p:spPr>
        <p:txBody>
          <a:bodyPr wrap="square" rtlCol="0">
            <a:spAutoFit/>
          </a:bodyPr>
          <a:lstStyle/>
          <a:p>
            <a:pPr algn="ctr"/>
            <a:r>
              <a:rPr lang="en-US" sz="2200" b="1" dirty="0">
                <a:latin typeface="Abadi" panose="020B0604020104020204" pitchFamily="34" charset="0"/>
              </a:rPr>
              <a:t>Comparison of results</a:t>
            </a:r>
          </a:p>
        </p:txBody>
      </p:sp>
      <p:sp>
        <p:nvSpPr>
          <p:cNvPr id="13" name="TextBox 12">
            <a:extLst>
              <a:ext uri="{FF2B5EF4-FFF2-40B4-BE49-F238E27FC236}">
                <a16:creationId xmlns:a16="http://schemas.microsoft.com/office/drawing/2014/main" id="{5EF2E8D8-442C-E209-4737-378B6ED945EE}"/>
              </a:ext>
            </a:extLst>
          </p:cNvPr>
          <p:cNvSpPr txBox="1"/>
          <p:nvPr/>
        </p:nvSpPr>
        <p:spPr>
          <a:xfrm>
            <a:off x="734028" y="5667153"/>
            <a:ext cx="9633097" cy="646331"/>
          </a:xfrm>
          <a:prstGeom prst="rect">
            <a:avLst/>
          </a:prstGeom>
          <a:noFill/>
        </p:spPr>
        <p:txBody>
          <a:bodyPr wrap="square" rtlCol="0">
            <a:spAutoFit/>
          </a:bodyPr>
          <a:lstStyle/>
          <a:p>
            <a:r>
              <a:rPr lang="en-US" dirty="0">
                <a:latin typeface="Abadi" panose="020B0604020104020204" pitchFamily="34" charset="0"/>
              </a:rPr>
              <a:t>Source Code: </a:t>
            </a:r>
            <a:r>
              <a:rPr lang="en-US" dirty="0">
                <a:solidFill>
                  <a:srgbClr val="0948CB"/>
                </a:solidFill>
                <a:latin typeface="Abadi" panose="020B0604020104020204" pitchFamily="34" charset="0"/>
                <a:hlinkClick r:id="rId3"/>
              </a:rPr>
              <a:t>https://github.com/cesarPedraja/Applied-Data-Science-Capstone/blob/main/Complete%20the%20Machine%20Learning%20Prediction%20lab.py</a:t>
            </a:r>
            <a:endParaRPr lang="en-US" dirty="0">
              <a:solidFill>
                <a:srgbClr val="0948CB"/>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008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solidFill>
                  <a:schemeClr val="tx1"/>
                </a:solidFill>
                <a:latin typeface="Abadi" panose="020B0604020104020204" pitchFamily="34" charset="0"/>
              </a:rPr>
              <a:t>Exploratory data analysis findings: SpaceX operates from four distinct launch sites.</a:t>
            </a:r>
          </a:p>
          <a:p>
            <a:pPr lvl="1">
              <a:buFont typeface="Arial" panose="020B0604020202020204" pitchFamily="34" charset="0"/>
              <a:buChar char="•"/>
            </a:pPr>
            <a:r>
              <a:rPr lang="en-US" sz="2000" dirty="0">
                <a:solidFill>
                  <a:schemeClr val="tx1"/>
                </a:solidFill>
                <a:latin typeface="Abadi" panose="020B0604020104020204" pitchFamily="34" charset="0"/>
              </a:rPr>
              <a:t>The initial launches were conducted for SpaceX itself and NASA.</a:t>
            </a:r>
          </a:p>
          <a:p>
            <a:pPr lvl="1">
              <a:buFont typeface="Arial" panose="020B0604020202020204" pitchFamily="34" charset="0"/>
              <a:buChar char="•"/>
            </a:pPr>
            <a:r>
              <a:rPr lang="en-US" sz="2000" dirty="0">
                <a:solidFill>
                  <a:schemeClr val="tx1"/>
                </a:solidFill>
                <a:latin typeface="Abadi" panose="020B0604020104020204" pitchFamily="34" charset="0"/>
              </a:rPr>
              <a:t>The F9 v1.1 booster has an average payload capacity of 2,928 kg.</a:t>
            </a:r>
          </a:p>
          <a:p>
            <a:pPr lvl="1">
              <a:buFont typeface="Arial" panose="020B0604020202020204" pitchFamily="34" charset="0"/>
              <a:buChar char="•"/>
            </a:pPr>
            <a:r>
              <a:rPr lang="en-US" sz="2000" dirty="0">
                <a:solidFill>
                  <a:schemeClr val="tx1"/>
                </a:solidFill>
                <a:latin typeface="Abadi" panose="020B0604020104020204" pitchFamily="34" charset="0"/>
              </a:rPr>
              <a:t>The first successful landing occurred in 2015, five years after the initial launch.</a:t>
            </a:r>
          </a:p>
          <a:p>
            <a:pPr lvl="1">
              <a:buFont typeface="Arial" panose="020B0604020202020204" pitchFamily="34" charset="0"/>
              <a:buChar char="•"/>
            </a:pPr>
            <a:r>
              <a:rPr lang="en-US" sz="2000" dirty="0">
                <a:solidFill>
                  <a:schemeClr val="tx1"/>
                </a:solidFill>
                <a:latin typeface="Abadi" panose="020B0604020104020204" pitchFamily="34" charset="0"/>
              </a:rPr>
              <a:t>Several Falcon 9 booster versions successfully landed on drone ships with payloads exceeding the average.</a:t>
            </a:r>
          </a:p>
          <a:p>
            <a:pPr lvl="1">
              <a:buFont typeface="Arial" panose="020B0604020202020204" pitchFamily="34" charset="0"/>
              <a:buChar char="•"/>
            </a:pPr>
            <a:r>
              <a:rPr lang="en-US" sz="2000" dirty="0">
                <a:solidFill>
                  <a:schemeClr val="tx1"/>
                </a:solidFill>
                <a:latin typeface="Abadi" panose="020B0604020104020204" pitchFamily="34" charset="0"/>
              </a:rPr>
              <a:t>Nearly all mission outcomes were successful.</a:t>
            </a:r>
          </a:p>
          <a:p>
            <a:pPr lvl="1">
              <a:buFont typeface="Arial" panose="020B0604020202020204" pitchFamily="34" charset="0"/>
              <a:buChar char="•"/>
            </a:pPr>
            <a:r>
              <a:rPr lang="en-US" sz="2000" dirty="0">
                <a:solidFill>
                  <a:schemeClr val="tx1"/>
                </a:solidFill>
                <a:latin typeface="Abadi" panose="020B0604020104020204" pitchFamily="34" charset="0"/>
              </a:rPr>
              <a:t>In 2015, two booster versions, F9 v1.1 B1012 and F9 v1.1 B1015, failed to land on drone ships.</a:t>
            </a:r>
          </a:p>
          <a:p>
            <a:pPr lvl="1">
              <a:buFont typeface="Arial" panose="020B0604020202020204" pitchFamily="34" charset="0"/>
              <a:buChar char="•"/>
            </a:pPr>
            <a:r>
              <a:rPr lang="en-US" sz="2000" dirty="0">
                <a:solidFill>
                  <a:schemeClr val="tx1"/>
                </a:solidFill>
                <a:latin typeface="Abadi" panose="020B0604020104020204" pitchFamily="34" charset="0"/>
              </a:rPr>
              <a:t>Over time, the frequency of successful landings improved.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1705660-490C-C4BD-DA46-81D8A171C09D}"/>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F666BE7-FE4F-0F81-7053-D397F319643E}"/>
              </a:ext>
            </a:extLst>
          </p:cNvPr>
          <p:cNvSpPr txBox="1">
            <a:spLocks/>
          </p:cNvSpPr>
          <p:nvPr/>
        </p:nvSpPr>
        <p:spPr>
          <a:xfrm>
            <a:off x="841125" y="1807337"/>
            <a:ext cx="10515600" cy="4008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a:solidFill>
                  <a:schemeClr val="tx1"/>
                </a:solidFill>
                <a:latin typeface="Abadi" panose="020B0604020104020204" pitchFamily="34" charset="0"/>
              </a:rPr>
              <a:t>Using interactive analytics was possible to identify that launch sites use to be in safe places, near the sea, and have a good logistic infrastructure around.</a:t>
            </a:r>
          </a:p>
          <a:p>
            <a:pPr lvl="1"/>
            <a:r>
              <a:rPr lang="en-US" dirty="0">
                <a:solidFill>
                  <a:schemeClr val="tx1"/>
                </a:solidFill>
                <a:latin typeface="Abadi" panose="020B0604020104020204" pitchFamily="34" charset="0"/>
              </a:rPr>
              <a:t>More launches happen at the east cost than west cost sites.</a:t>
            </a:r>
          </a:p>
          <a:p>
            <a:pPr marL="457200" lvl="1" indent="0">
              <a:buNone/>
            </a:pPr>
            <a:endParaRPr lang="en-US" sz="1800" dirty="0"/>
          </a:p>
        </p:txBody>
      </p:sp>
      <p:sp>
        <p:nvSpPr>
          <p:cNvPr id="4" name="Slide Number Placeholder 3">
            <a:extLst>
              <a:ext uri="{FF2B5EF4-FFF2-40B4-BE49-F238E27FC236}">
                <a16:creationId xmlns:a16="http://schemas.microsoft.com/office/drawing/2014/main" id="{2E843A29-F500-F8E6-91BF-0944F934DF9B}"/>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1F92CCDA-0618-6435-7511-053207C83F2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CBD12511-40BE-7CFF-E2E5-A60E5139B44E}"/>
              </a:ext>
            </a:extLst>
          </p:cNvPr>
          <p:cNvPicPr>
            <a:picLocks noChangeAspect="1"/>
          </p:cNvPicPr>
          <p:nvPr/>
        </p:nvPicPr>
        <p:blipFill>
          <a:blip r:embed="rId4"/>
          <a:stretch>
            <a:fillRect/>
          </a:stretch>
        </p:blipFill>
        <p:spPr>
          <a:xfrm>
            <a:off x="238426" y="3429000"/>
            <a:ext cx="5307936" cy="2890350"/>
          </a:xfrm>
          <a:prstGeom prst="rect">
            <a:avLst/>
          </a:prstGeom>
        </p:spPr>
      </p:pic>
      <p:pic>
        <p:nvPicPr>
          <p:cNvPr id="6" name="Picture 5">
            <a:extLst>
              <a:ext uri="{FF2B5EF4-FFF2-40B4-BE49-F238E27FC236}">
                <a16:creationId xmlns:a16="http://schemas.microsoft.com/office/drawing/2014/main" id="{F9755F23-9396-7A84-ED48-FFBDD92CCB8C}"/>
              </a:ext>
            </a:extLst>
          </p:cNvPr>
          <p:cNvPicPr>
            <a:picLocks noChangeAspect="1"/>
          </p:cNvPicPr>
          <p:nvPr/>
        </p:nvPicPr>
        <p:blipFill>
          <a:blip r:embed="rId5"/>
          <a:stretch>
            <a:fillRect/>
          </a:stretch>
        </p:blipFill>
        <p:spPr>
          <a:xfrm>
            <a:off x="5696262" y="3429000"/>
            <a:ext cx="5848510" cy="2560542"/>
          </a:xfrm>
          <a:prstGeom prst="rect">
            <a:avLst/>
          </a:prstGeom>
        </p:spPr>
      </p:pic>
    </p:spTree>
    <p:extLst>
      <p:ext uri="{BB962C8B-B14F-4D97-AF65-F5344CB8AC3E}">
        <p14:creationId xmlns:p14="http://schemas.microsoft.com/office/powerpoint/2010/main" val="1444817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D89C393-4F9A-3845-09D8-D79151B9CDC7}"/>
              </a:ext>
            </a:extLst>
          </p:cNvPr>
          <p:cNvPicPr>
            <a:picLocks noChangeAspect="1"/>
          </p:cNvPicPr>
          <p:nvPr/>
        </p:nvPicPr>
        <p:blipFill>
          <a:blip r:embed="rId3"/>
          <a:stretch>
            <a:fillRect/>
          </a:stretch>
        </p:blipFill>
        <p:spPr>
          <a:xfrm>
            <a:off x="437659" y="1634456"/>
            <a:ext cx="11316681" cy="2209992"/>
          </a:xfrm>
          <a:prstGeom prst="rect">
            <a:avLst/>
          </a:prstGeom>
        </p:spPr>
      </p:pic>
      <p:sp>
        <p:nvSpPr>
          <p:cNvPr id="7" name="TextBox 6">
            <a:extLst>
              <a:ext uri="{FF2B5EF4-FFF2-40B4-BE49-F238E27FC236}">
                <a16:creationId xmlns:a16="http://schemas.microsoft.com/office/drawing/2014/main" id="{7D2C57E4-2141-6FBB-3730-13AEF3D9DF70}"/>
              </a:ext>
            </a:extLst>
          </p:cNvPr>
          <p:cNvSpPr txBox="1"/>
          <p:nvPr/>
        </p:nvSpPr>
        <p:spPr>
          <a:xfrm>
            <a:off x="437659" y="4293213"/>
            <a:ext cx="11316681"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Abadi" panose="020B0604020104020204" pitchFamily="34" charset="0"/>
              </a:rPr>
              <a:t>Based on the plot above, it can be confirmed that the most effective launch site currently is CCAFS SLC 40, where the majority of recent launches have been successful.</a:t>
            </a:r>
          </a:p>
          <a:p>
            <a:pPr marL="285750" indent="-285750">
              <a:buFont typeface="Arial" panose="020B0604020202020204" pitchFamily="34" charset="0"/>
              <a:buChar char="•"/>
            </a:pPr>
            <a:r>
              <a:rPr lang="en-US" sz="2200" dirty="0">
                <a:latin typeface="Abadi" panose="020B0604020104020204" pitchFamily="34" charset="0"/>
              </a:rPr>
              <a:t>VAFB SLC 4E ranks second, followed by KSC LC 39A in third place.</a:t>
            </a:r>
          </a:p>
          <a:p>
            <a:pPr marL="285750" indent="-285750">
              <a:buFont typeface="Arial" panose="020B0604020202020204" pitchFamily="34" charset="0"/>
              <a:buChar char="•"/>
            </a:pPr>
            <a:r>
              <a:rPr lang="en-US" sz="2200" dirty="0">
                <a:latin typeface="Abadi" panose="020B0604020104020204" pitchFamily="34" charset="0"/>
              </a:rPr>
              <a:t>Additionally, the overall success rate has shown improvement over time.</a:t>
            </a: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F72BD78-BF9D-5FB7-B8E3-7A701C21D93D}"/>
              </a:ext>
            </a:extLst>
          </p:cNvPr>
          <p:cNvPicPr>
            <a:picLocks noChangeAspect="1"/>
          </p:cNvPicPr>
          <p:nvPr/>
        </p:nvPicPr>
        <p:blipFill>
          <a:blip r:embed="rId3"/>
          <a:stretch>
            <a:fillRect/>
          </a:stretch>
        </p:blipFill>
        <p:spPr>
          <a:xfrm>
            <a:off x="365660" y="1446954"/>
            <a:ext cx="11324301" cy="2225233"/>
          </a:xfrm>
          <a:prstGeom prst="rect">
            <a:avLst/>
          </a:prstGeom>
        </p:spPr>
      </p:pic>
      <p:sp>
        <p:nvSpPr>
          <p:cNvPr id="7" name="TextBox 6">
            <a:extLst>
              <a:ext uri="{FF2B5EF4-FFF2-40B4-BE49-F238E27FC236}">
                <a16:creationId xmlns:a16="http://schemas.microsoft.com/office/drawing/2014/main" id="{788B827B-ECAA-A0F9-A9F9-88B71666DEBE}"/>
              </a:ext>
            </a:extLst>
          </p:cNvPr>
          <p:cNvSpPr txBox="1"/>
          <p:nvPr/>
        </p:nvSpPr>
        <p:spPr>
          <a:xfrm>
            <a:off x="365660" y="3955312"/>
            <a:ext cx="11324301" cy="1446550"/>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Abadi" panose="020B0604020104020204" pitchFamily="34" charset="0"/>
              </a:rPr>
              <a:t>Payloads exceeding 9,000 kg (approximately the weight of a school bus) have a very high success rate.</a:t>
            </a:r>
          </a:p>
          <a:p>
            <a:pPr marL="285750" indent="-285750">
              <a:buFont typeface="Arial" panose="020B0604020202020204" pitchFamily="34" charset="0"/>
              <a:buChar char="•"/>
            </a:pPr>
            <a:r>
              <a:rPr lang="en-US" sz="2200" dirty="0">
                <a:latin typeface="Abadi" panose="020B0604020104020204" pitchFamily="34" charset="0"/>
              </a:rPr>
              <a:t>Launches carrying payloads above 12,000 kg appear to be feasible only at the CCAFS SLC 40 and KSC LC 39A launch sites.</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EB7FDF9-4DA6-8268-3F23-4EE627E528A4}"/>
              </a:ext>
            </a:extLst>
          </p:cNvPr>
          <p:cNvPicPr>
            <a:picLocks noChangeAspect="1"/>
          </p:cNvPicPr>
          <p:nvPr/>
        </p:nvPicPr>
        <p:blipFill>
          <a:blip r:embed="rId3"/>
          <a:stretch>
            <a:fillRect/>
          </a:stretch>
        </p:blipFill>
        <p:spPr>
          <a:xfrm>
            <a:off x="2030819" y="1357018"/>
            <a:ext cx="8027581" cy="3012963"/>
          </a:xfrm>
          <a:prstGeom prst="rect">
            <a:avLst/>
          </a:prstGeom>
        </p:spPr>
      </p:pic>
      <p:sp>
        <p:nvSpPr>
          <p:cNvPr id="7" name="TextBox 6">
            <a:extLst>
              <a:ext uri="{FF2B5EF4-FFF2-40B4-BE49-F238E27FC236}">
                <a16:creationId xmlns:a16="http://schemas.microsoft.com/office/drawing/2014/main" id="{6935FBA5-D171-ED53-FDD5-2EF9462563F7}"/>
              </a:ext>
            </a:extLst>
          </p:cNvPr>
          <p:cNvSpPr txBox="1"/>
          <p:nvPr/>
        </p:nvSpPr>
        <p:spPr>
          <a:xfrm>
            <a:off x="669851" y="4369981"/>
            <a:ext cx="1051560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badi" panose="020B0604020104020204" pitchFamily="34" charset="0"/>
              </a:rPr>
              <a:t>Highest success rates:</a:t>
            </a:r>
            <a:br>
              <a:rPr lang="en-US" dirty="0">
                <a:latin typeface="Abadi" panose="020B0604020104020204" pitchFamily="34" charset="0"/>
              </a:rPr>
            </a:br>
            <a:r>
              <a:rPr lang="en-US" b="1" dirty="0">
                <a:latin typeface="Abadi" panose="020B0604020104020204" pitchFamily="34" charset="0"/>
              </a:rPr>
              <a:t>VLEO, GTO, and ISS</a:t>
            </a:r>
            <a:r>
              <a:rPr lang="en-US" dirty="0">
                <a:latin typeface="Abadi" panose="020B0604020104020204" pitchFamily="34" charset="0"/>
              </a:rPr>
              <a:t> have the most successful landings, with VLEO showing an almost perfect success rate.</a:t>
            </a:r>
          </a:p>
          <a:p>
            <a:pPr marL="285750" indent="-285750">
              <a:buFont typeface="Arial" panose="020B0604020202020204" pitchFamily="34" charset="0"/>
              <a:buChar char="•"/>
            </a:pPr>
            <a:r>
              <a:rPr lang="en-US" b="1" dirty="0">
                <a:latin typeface="Abadi" panose="020B0604020104020204" pitchFamily="34" charset="0"/>
              </a:rPr>
              <a:t>Most failures:</a:t>
            </a:r>
            <a:br>
              <a:rPr lang="en-US" dirty="0">
                <a:latin typeface="Abadi" panose="020B0604020104020204" pitchFamily="34" charset="0"/>
              </a:rPr>
            </a:br>
            <a:r>
              <a:rPr lang="en-US" b="1" dirty="0">
                <a:latin typeface="Abadi" panose="020B0604020104020204" pitchFamily="34" charset="0"/>
              </a:rPr>
              <a:t>LEO and PO</a:t>
            </a:r>
            <a:r>
              <a:rPr lang="en-US" dirty="0">
                <a:latin typeface="Abadi" panose="020B0604020104020204" pitchFamily="34" charset="0"/>
              </a:rPr>
              <a:t> have a high number of failed landings compared to other orbits.</a:t>
            </a:r>
          </a:p>
          <a:p>
            <a:pPr marL="285750" indent="-285750">
              <a:buFont typeface="Arial" panose="020B0604020202020204" pitchFamily="34" charset="0"/>
              <a:buChar char="•"/>
            </a:pPr>
            <a:r>
              <a:rPr lang="en-US" b="1" dirty="0">
                <a:latin typeface="Abadi" panose="020B0604020104020204" pitchFamily="34" charset="0"/>
              </a:rPr>
              <a:t>Success rate comparison:</a:t>
            </a:r>
            <a:br>
              <a:rPr lang="en-US" dirty="0">
                <a:latin typeface="Abadi" panose="020B0604020104020204" pitchFamily="34" charset="0"/>
              </a:rPr>
            </a:br>
            <a:r>
              <a:rPr lang="en-US" b="1" dirty="0">
                <a:latin typeface="Abadi" panose="020B0604020104020204" pitchFamily="34" charset="0"/>
              </a:rPr>
              <a:t>ISS orbit</a:t>
            </a:r>
            <a:r>
              <a:rPr lang="en-US" dirty="0">
                <a:latin typeface="Abadi" panose="020B0604020104020204" pitchFamily="34" charset="0"/>
              </a:rPr>
              <a:t> has over </a:t>
            </a:r>
            <a:r>
              <a:rPr lang="en-US" b="1" dirty="0">
                <a:latin typeface="Abadi" panose="020B0604020104020204" pitchFamily="34" charset="0"/>
              </a:rPr>
              <a:t>80% success rate</a:t>
            </a:r>
            <a:r>
              <a:rPr lang="en-US" dirty="0">
                <a:latin typeface="Abadi" panose="020B0604020104020204" pitchFamily="34" charset="0"/>
              </a:rPr>
              <a:t>, while </a:t>
            </a:r>
            <a:r>
              <a:rPr lang="en-US" b="1" dirty="0">
                <a:latin typeface="Abadi" panose="020B0604020104020204" pitchFamily="34" charset="0"/>
              </a:rPr>
              <a:t>LEO</a:t>
            </a:r>
            <a:r>
              <a:rPr lang="en-US" dirty="0">
                <a:latin typeface="Abadi" panose="020B0604020104020204" pitchFamily="34" charset="0"/>
              </a:rPr>
              <a:t> has around </a:t>
            </a:r>
            <a:r>
              <a:rPr lang="en-US" b="1" dirty="0">
                <a:latin typeface="Abadi" panose="020B0604020104020204" pitchFamily="34" charset="0"/>
              </a:rPr>
              <a:t>60%</a:t>
            </a:r>
            <a:r>
              <a:rPr lang="en-US" dirty="0">
                <a:latin typeface="Abadi" panose="020B0604020104020204" pitchFamily="34" charset="0"/>
              </a:rPr>
              <a:t>, making ISS a more reliable target for landings.</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B3F7E79-C08B-06C8-8F5D-1493FD5A21C5}"/>
              </a:ext>
            </a:extLst>
          </p:cNvPr>
          <p:cNvPicPr>
            <a:picLocks noChangeAspect="1"/>
          </p:cNvPicPr>
          <p:nvPr/>
        </p:nvPicPr>
        <p:blipFill>
          <a:blip r:embed="rId3"/>
          <a:stretch>
            <a:fillRect/>
          </a:stretch>
        </p:blipFill>
        <p:spPr>
          <a:xfrm>
            <a:off x="456711" y="1430869"/>
            <a:ext cx="11278577" cy="2209992"/>
          </a:xfrm>
          <a:prstGeom prst="rect">
            <a:avLst/>
          </a:prstGeom>
        </p:spPr>
      </p:pic>
      <p:sp>
        <p:nvSpPr>
          <p:cNvPr id="7" name="TextBox 6">
            <a:extLst>
              <a:ext uri="{FF2B5EF4-FFF2-40B4-BE49-F238E27FC236}">
                <a16:creationId xmlns:a16="http://schemas.microsoft.com/office/drawing/2014/main" id="{CEFB92EA-6BDF-A1DC-A7C8-128CF8E5FCCA}"/>
              </a:ext>
            </a:extLst>
          </p:cNvPr>
          <p:cNvSpPr txBox="1"/>
          <p:nvPr/>
        </p:nvSpPr>
        <p:spPr>
          <a:xfrm>
            <a:off x="456711" y="3984031"/>
            <a:ext cx="11278577" cy="2123658"/>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badi" panose="020B0604020104020204" pitchFamily="34" charset="0"/>
              </a:rPr>
              <a:t>LEO orbit shows a success pattern:</a:t>
            </a:r>
            <a:br>
              <a:rPr lang="en-US" sz="2200" dirty="0">
                <a:latin typeface="Abadi" panose="020B0604020104020204" pitchFamily="34" charset="0"/>
              </a:rPr>
            </a:br>
            <a:r>
              <a:rPr lang="en-US" sz="2200" dirty="0">
                <a:latin typeface="Abadi" panose="020B0604020104020204" pitchFamily="34" charset="0"/>
              </a:rPr>
              <a:t>Higher flight numbers in </a:t>
            </a:r>
            <a:r>
              <a:rPr lang="en-US" sz="2200" b="1" dirty="0">
                <a:latin typeface="Abadi" panose="020B0604020104020204" pitchFamily="34" charset="0"/>
              </a:rPr>
              <a:t>LEO (Low Earth Orbit)</a:t>
            </a:r>
            <a:r>
              <a:rPr lang="en-US" sz="2200" dirty="0">
                <a:latin typeface="Abadi" panose="020B0604020104020204" pitchFamily="34" charset="0"/>
              </a:rPr>
              <a:t> are associated with more successful landings, suggesting experience and improvements over time.</a:t>
            </a:r>
          </a:p>
          <a:p>
            <a:pPr marL="285750" indent="-285750">
              <a:buFont typeface="Arial" panose="020B0604020202020204" pitchFamily="34" charset="0"/>
              <a:buChar char="•"/>
            </a:pPr>
            <a:r>
              <a:rPr lang="en-US" sz="2200" b="1" dirty="0">
                <a:latin typeface="Abadi" panose="020B0604020104020204" pitchFamily="34" charset="0"/>
              </a:rPr>
              <a:t>GTO orbit lacks correlation:</a:t>
            </a:r>
            <a:br>
              <a:rPr lang="en-US" sz="2200" dirty="0">
                <a:latin typeface="Abadi" panose="020B0604020104020204" pitchFamily="34" charset="0"/>
              </a:rPr>
            </a:br>
            <a:r>
              <a:rPr lang="en-US" sz="2200" dirty="0">
                <a:latin typeface="Abadi" panose="020B0604020104020204" pitchFamily="34" charset="0"/>
              </a:rPr>
              <a:t>In </a:t>
            </a:r>
            <a:r>
              <a:rPr lang="en-US" sz="2200" b="1" dirty="0">
                <a:latin typeface="Abadi" panose="020B0604020104020204" pitchFamily="34" charset="0"/>
              </a:rPr>
              <a:t>GTO (Geostationary Transfer Orbit)</a:t>
            </a:r>
            <a:r>
              <a:rPr lang="en-US" sz="2200" dirty="0">
                <a:latin typeface="Abadi" panose="020B0604020104020204" pitchFamily="34" charset="0"/>
              </a:rPr>
              <a:t>, there is no clear relationship between flight number and success rate, indicating that other factors influence landing outcomes.</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B60B809-57DA-BAC4-3458-63E4C03D4A99}"/>
              </a:ext>
            </a:extLst>
          </p:cNvPr>
          <p:cNvPicPr>
            <a:picLocks noChangeAspect="1"/>
          </p:cNvPicPr>
          <p:nvPr/>
        </p:nvPicPr>
        <p:blipFill>
          <a:blip r:embed="rId3"/>
          <a:stretch>
            <a:fillRect/>
          </a:stretch>
        </p:blipFill>
        <p:spPr>
          <a:xfrm>
            <a:off x="433849" y="1429273"/>
            <a:ext cx="11324301" cy="2255715"/>
          </a:xfrm>
          <a:prstGeom prst="rect">
            <a:avLst/>
          </a:prstGeom>
        </p:spPr>
      </p:pic>
      <p:sp>
        <p:nvSpPr>
          <p:cNvPr id="7" name="TextBox 6">
            <a:extLst>
              <a:ext uri="{FF2B5EF4-FFF2-40B4-BE49-F238E27FC236}">
                <a16:creationId xmlns:a16="http://schemas.microsoft.com/office/drawing/2014/main" id="{03158BB9-A164-120D-0F1F-100C4CD5DDA7}"/>
              </a:ext>
            </a:extLst>
          </p:cNvPr>
          <p:cNvSpPr txBox="1"/>
          <p:nvPr/>
        </p:nvSpPr>
        <p:spPr>
          <a:xfrm>
            <a:off x="433849" y="3748963"/>
            <a:ext cx="11324301"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badi" panose="020B0604020104020204" pitchFamily="34" charset="0"/>
              </a:rPr>
              <a:t>Higher payloads succeed more in LEO, PO, and ISS:</a:t>
            </a:r>
            <a:br>
              <a:rPr lang="en-US" dirty="0">
                <a:latin typeface="Abadi" panose="020B0604020104020204" pitchFamily="34" charset="0"/>
              </a:rPr>
            </a:br>
            <a:r>
              <a:rPr lang="en-US" dirty="0">
                <a:latin typeface="Abadi" panose="020B0604020104020204" pitchFamily="34" charset="0"/>
              </a:rPr>
              <a:t>Missions with </a:t>
            </a:r>
            <a:r>
              <a:rPr lang="en-US" b="1" dirty="0">
                <a:latin typeface="Abadi" panose="020B0604020104020204" pitchFamily="34" charset="0"/>
              </a:rPr>
              <a:t>heavy payloads</a:t>
            </a:r>
            <a:r>
              <a:rPr lang="en-US" dirty="0">
                <a:latin typeface="Abadi" panose="020B0604020104020204" pitchFamily="34" charset="0"/>
              </a:rPr>
              <a:t> tend to have </a:t>
            </a:r>
            <a:r>
              <a:rPr lang="en-US" b="1" dirty="0">
                <a:latin typeface="Abadi" panose="020B0604020104020204" pitchFamily="34" charset="0"/>
              </a:rPr>
              <a:t>higher success rates</a:t>
            </a:r>
            <a:r>
              <a:rPr lang="en-US" dirty="0">
                <a:latin typeface="Abadi" panose="020B0604020104020204" pitchFamily="34" charset="0"/>
              </a:rPr>
              <a:t> in </a:t>
            </a:r>
            <a:r>
              <a:rPr lang="en-US" b="1" dirty="0">
                <a:latin typeface="Abadi" panose="020B0604020104020204" pitchFamily="34" charset="0"/>
              </a:rPr>
              <a:t>Low Earth Orbit (LEO), Polar Orbit (PO), and the International Space Station (ISS)</a:t>
            </a:r>
            <a:r>
              <a:rPr lang="en-US" dirty="0">
                <a:latin typeface="Abadi" panose="020B0604020104020204" pitchFamily="34" charset="0"/>
              </a:rPr>
              <a:t> compared to other orbits.</a:t>
            </a:r>
          </a:p>
          <a:p>
            <a:pPr marL="285750" indent="-285750">
              <a:buFont typeface="Arial" panose="020B0604020202020204" pitchFamily="34" charset="0"/>
              <a:buChar char="•"/>
            </a:pPr>
            <a:r>
              <a:rPr lang="en-US" b="1" dirty="0">
                <a:latin typeface="Abadi" panose="020B0604020104020204" pitchFamily="34" charset="0"/>
              </a:rPr>
              <a:t>GTO orbit has mixed results:</a:t>
            </a:r>
            <a:br>
              <a:rPr lang="en-US" dirty="0">
                <a:latin typeface="Abadi" panose="020B0604020104020204" pitchFamily="34" charset="0"/>
              </a:rPr>
            </a:br>
            <a:r>
              <a:rPr lang="en-US" dirty="0">
                <a:latin typeface="Abadi" panose="020B0604020104020204" pitchFamily="34" charset="0"/>
              </a:rPr>
              <a:t>In </a:t>
            </a:r>
            <a:r>
              <a:rPr lang="en-US" b="1" dirty="0">
                <a:latin typeface="Abadi" panose="020B0604020104020204" pitchFamily="34" charset="0"/>
              </a:rPr>
              <a:t>GTO (Geostationary Transfer Orbit)</a:t>
            </a:r>
            <a:r>
              <a:rPr lang="en-US" dirty="0">
                <a:latin typeface="Abadi" panose="020B0604020104020204" pitchFamily="34" charset="0"/>
              </a:rPr>
              <a:t>, there is no clear distinction between successful and failed landings, indicating </a:t>
            </a:r>
            <a:r>
              <a:rPr lang="en-US" b="1" dirty="0">
                <a:latin typeface="Abadi" panose="020B0604020104020204" pitchFamily="34" charset="0"/>
              </a:rPr>
              <a:t>inconsistent success rates</a:t>
            </a:r>
            <a:r>
              <a:rPr lang="en-US" dirty="0">
                <a:latin typeface="Abadi" panose="020B0604020104020204" pitchFamily="34" charset="0"/>
              </a:rPr>
              <a:t> regardless of payload size.</a:t>
            </a:r>
          </a:p>
          <a:p>
            <a:pPr marL="285750" indent="-285750">
              <a:buFont typeface="Arial" panose="020B0604020202020204" pitchFamily="34" charset="0"/>
              <a:buChar char="•"/>
            </a:pPr>
            <a:r>
              <a:rPr lang="en-US" b="1" dirty="0">
                <a:latin typeface="Abadi" panose="020B0604020104020204" pitchFamily="34" charset="0"/>
              </a:rPr>
              <a:t>Extreme payloads (&gt;12,000 kg) are rare and have mixed success:</a:t>
            </a:r>
            <a:br>
              <a:rPr lang="en-US" dirty="0">
                <a:latin typeface="Abadi" panose="020B0604020104020204" pitchFamily="34" charset="0"/>
              </a:rPr>
            </a:br>
            <a:r>
              <a:rPr lang="en-US" dirty="0">
                <a:latin typeface="Abadi" panose="020B0604020104020204" pitchFamily="34" charset="0"/>
              </a:rPr>
              <a:t>Only </a:t>
            </a:r>
            <a:r>
              <a:rPr lang="en-US" b="1" dirty="0">
                <a:latin typeface="Abadi" panose="020B0604020104020204" pitchFamily="34" charset="0"/>
              </a:rPr>
              <a:t>a few missions exceed 12,000 kg</a:t>
            </a:r>
            <a:r>
              <a:rPr lang="en-US" dirty="0">
                <a:latin typeface="Abadi" panose="020B0604020104020204" pitchFamily="34" charset="0"/>
              </a:rPr>
              <a:t>, and they show both </a:t>
            </a:r>
            <a:r>
              <a:rPr lang="en-US" b="1" dirty="0">
                <a:latin typeface="Abadi" panose="020B0604020104020204" pitchFamily="34" charset="0"/>
              </a:rPr>
              <a:t>success and failure</a:t>
            </a:r>
            <a:r>
              <a:rPr lang="en-US" dirty="0">
                <a:latin typeface="Abadi" panose="020B0604020104020204" pitchFamily="34" charset="0"/>
              </a:rPr>
              <a:t>, suggesting that very heavy payloads are challenging across all orbits.</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7DDC01A-D0CB-EA00-CC46-F519230D729D}"/>
              </a:ext>
            </a:extLst>
          </p:cNvPr>
          <p:cNvPicPr>
            <a:picLocks noChangeAspect="1"/>
          </p:cNvPicPr>
          <p:nvPr/>
        </p:nvPicPr>
        <p:blipFill>
          <a:blip r:embed="rId3"/>
          <a:stretch>
            <a:fillRect/>
          </a:stretch>
        </p:blipFill>
        <p:spPr>
          <a:xfrm>
            <a:off x="7556194" y="2000126"/>
            <a:ext cx="3901778" cy="2857748"/>
          </a:xfrm>
          <a:prstGeom prst="rect">
            <a:avLst/>
          </a:prstGeom>
        </p:spPr>
      </p:pic>
      <p:sp>
        <p:nvSpPr>
          <p:cNvPr id="7" name="TextBox 6">
            <a:extLst>
              <a:ext uri="{FF2B5EF4-FFF2-40B4-BE49-F238E27FC236}">
                <a16:creationId xmlns:a16="http://schemas.microsoft.com/office/drawing/2014/main" id="{1EB281FC-8D5F-5C63-CE47-114D35E9F5DF}"/>
              </a:ext>
            </a:extLst>
          </p:cNvPr>
          <p:cNvSpPr txBox="1"/>
          <p:nvPr/>
        </p:nvSpPr>
        <p:spPr>
          <a:xfrm>
            <a:off x="770011" y="1499191"/>
            <a:ext cx="6630249" cy="4154984"/>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Abadi" panose="020B0604020104020204" pitchFamily="34" charset="0"/>
              </a:rPr>
              <a:t>Significant improvement after 2013:</a:t>
            </a:r>
            <a:br>
              <a:rPr lang="en-US" sz="2200" dirty="0">
                <a:latin typeface="Abadi" panose="020B0604020104020204" pitchFamily="34" charset="0"/>
              </a:rPr>
            </a:br>
            <a:r>
              <a:rPr lang="en-US" sz="2200" dirty="0">
                <a:latin typeface="Abadi" panose="020B0604020104020204" pitchFamily="34" charset="0"/>
              </a:rPr>
              <a:t>The success rate remained </a:t>
            </a:r>
            <a:r>
              <a:rPr lang="en-US" sz="2200" b="1" dirty="0">
                <a:latin typeface="Abadi" panose="020B0604020104020204" pitchFamily="34" charset="0"/>
              </a:rPr>
              <a:t>low before 2013</a:t>
            </a:r>
            <a:r>
              <a:rPr lang="en-US" sz="2200" dirty="0">
                <a:latin typeface="Abadi" panose="020B0604020104020204" pitchFamily="34" charset="0"/>
              </a:rPr>
              <a:t> but started increasing </a:t>
            </a:r>
            <a:r>
              <a:rPr lang="en-US" sz="2200" b="1" dirty="0">
                <a:latin typeface="Abadi" panose="020B0604020104020204" pitchFamily="34" charset="0"/>
              </a:rPr>
              <a:t>steadily from 2013 onward</a:t>
            </a:r>
            <a:r>
              <a:rPr lang="en-US" sz="2200" dirty="0">
                <a:latin typeface="Abadi" panose="020B0604020104020204" pitchFamily="34" charset="0"/>
              </a:rPr>
              <a:t>, indicating advancements in launch technology.</a:t>
            </a:r>
          </a:p>
          <a:p>
            <a:pPr marL="285750" indent="-285750">
              <a:buFont typeface="Arial" panose="020B0604020202020204" pitchFamily="34" charset="0"/>
              <a:buChar char="•"/>
            </a:pPr>
            <a:r>
              <a:rPr lang="en-US" sz="2200" b="1" dirty="0">
                <a:latin typeface="Abadi" panose="020B0604020104020204" pitchFamily="34" charset="0"/>
              </a:rPr>
              <a:t>Peak success around 2018-2019:</a:t>
            </a:r>
            <a:br>
              <a:rPr lang="en-US" sz="2200" dirty="0">
                <a:latin typeface="Abadi" panose="020B0604020104020204" pitchFamily="34" charset="0"/>
              </a:rPr>
            </a:br>
            <a:r>
              <a:rPr lang="en-US" sz="2200" dirty="0">
                <a:latin typeface="Abadi" panose="020B0604020104020204" pitchFamily="34" charset="0"/>
              </a:rPr>
              <a:t>The </a:t>
            </a:r>
            <a:r>
              <a:rPr lang="en-US" sz="2200" b="1" dirty="0">
                <a:latin typeface="Abadi" panose="020B0604020104020204" pitchFamily="34" charset="0"/>
              </a:rPr>
              <a:t>highest success rate</a:t>
            </a:r>
            <a:r>
              <a:rPr lang="en-US" sz="2200" dirty="0">
                <a:latin typeface="Abadi" panose="020B0604020104020204" pitchFamily="34" charset="0"/>
              </a:rPr>
              <a:t> was observed between </a:t>
            </a:r>
            <a:r>
              <a:rPr lang="en-US" sz="2200" b="1" dirty="0">
                <a:latin typeface="Abadi" panose="020B0604020104020204" pitchFamily="34" charset="0"/>
              </a:rPr>
              <a:t>2018 and 2019</a:t>
            </a:r>
            <a:r>
              <a:rPr lang="en-US" sz="2200" dirty="0">
                <a:latin typeface="Abadi" panose="020B0604020104020204" pitchFamily="34" charset="0"/>
              </a:rPr>
              <a:t>, suggesting a period of strong performance in landing missions.</a:t>
            </a:r>
          </a:p>
          <a:p>
            <a:pPr marL="285750" indent="-285750">
              <a:buFont typeface="Arial" panose="020B0604020202020204" pitchFamily="34" charset="0"/>
              <a:buChar char="•"/>
            </a:pPr>
            <a:r>
              <a:rPr lang="en-US" sz="2200" b="1" dirty="0">
                <a:latin typeface="Abadi" panose="020B0604020104020204" pitchFamily="34" charset="0"/>
              </a:rPr>
              <a:t>Consistent high success by 2020:</a:t>
            </a:r>
            <a:br>
              <a:rPr lang="en-US" sz="2200" dirty="0">
                <a:latin typeface="Abadi" panose="020B0604020104020204" pitchFamily="34" charset="0"/>
              </a:rPr>
            </a:br>
            <a:r>
              <a:rPr lang="en-US" sz="2200" dirty="0">
                <a:latin typeface="Abadi" panose="020B0604020104020204" pitchFamily="34" charset="0"/>
              </a:rPr>
              <a:t>By </a:t>
            </a:r>
            <a:r>
              <a:rPr lang="en-US" sz="2200" b="1" dirty="0">
                <a:latin typeface="Abadi" panose="020B0604020104020204" pitchFamily="34" charset="0"/>
              </a:rPr>
              <a:t>2020, the trend stabilized at a high success rate</a:t>
            </a:r>
            <a:r>
              <a:rPr lang="en-US" sz="2200" dirty="0">
                <a:latin typeface="Abadi" panose="020B0604020104020204" pitchFamily="34" charset="0"/>
              </a:rPr>
              <a:t>, showing that </a:t>
            </a:r>
            <a:r>
              <a:rPr lang="en-US" sz="2200" b="1" dirty="0">
                <a:latin typeface="Abadi" panose="020B0604020104020204" pitchFamily="34" charset="0"/>
              </a:rPr>
              <a:t>SpaceX achieved a reliable landing system over the years</a:t>
            </a:r>
            <a:r>
              <a:rPr lang="en-US" sz="2200" dirty="0">
                <a:latin typeface="Abadi" panose="020B0604020104020204" pitchFamily="34" charset="0"/>
              </a:rPr>
              <a:t>.</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data, there are four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They are obtained by selecting unique occurrences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DC69AE4-206D-8047-D39A-06AF2D845980}"/>
              </a:ext>
            </a:extLst>
          </p:cNvPr>
          <p:cNvPicPr>
            <a:picLocks noChangeAspect="1"/>
          </p:cNvPicPr>
          <p:nvPr/>
        </p:nvPicPr>
        <p:blipFill>
          <a:blip r:embed="rId3"/>
          <a:stretch>
            <a:fillRect/>
          </a:stretch>
        </p:blipFill>
        <p:spPr>
          <a:xfrm>
            <a:off x="5121306" y="2603449"/>
            <a:ext cx="1949387" cy="16511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CA3AA5F-FF4D-17A4-A039-F295FC6DFE80}"/>
              </a:ext>
            </a:extLst>
          </p:cNvPr>
          <p:cNvPicPr>
            <a:picLocks noChangeAspect="1"/>
          </p:cNvPicPr>
          <p:nvPr/>
        </p:nvPicPr>
        <p:blipFill>
          <a:blip r:embed="rId3"/>
          <a:stretch>
            <a:fillRect/>
          </a:stretch>
        </p:blipFill>
        <p:spPr>
          <a:xfrm>
            <a:off x="770010" y="2567763"/>
            <a:ext cx="10515601" cy="220625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&amp; Finding: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SQL query calculates the total payload mass (in kg) carried by boosters launched by NASA (CRS) using the SUM() function on the "PAYLOAD_MASS_KG_" column, filtering only rows where the "Customer" is "NASA (CRS)". The result shows that NASA's CRS missions have transported 45,596 kg in total.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B07B976-37BE-8E61-8C74-2861F97CCC3B}"/>
              </a:ext>
            </a:extLst>
          </p:cNvPr>
          <p:cNvPicPr>
            <a:picLocks noChangeAspect="1"/>
          </p:cNvPicPr>
          <p:nvPr/>
        </p:nvPicPr>
        <p:blipFill>
          <a:blip r:embed="rId3"/>
          <a:stretch>
            <a:fillRect/>
          </a:stretch>
        </p:blipFill>
        <p:spPr>
          <a:xfrm>
            <a:off x="770009" y="2466881"/>
            <a:ext cx="6534557" cy="18109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&amp; Finding: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SQL query calculates the average payload mass (in kg) carried by the booster version F9 v1.1 using the AVG() function on the "PAYLOAD_MASS_KG_" column, filtering only rows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matches 'F9 v1.1'. The result shows that the F9 v1.1 booster carried an average payload of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B508B56-FFE8-1846-575C-01FB7316C2C4}"/>
              </a:ext>
            </a:extLst>
          </p:cNvPr>
          <p:cNvPicPr>
            <a:picLocks noChangeAspect="1"/>
          </p:cNvPicPr>
          <p:nvPr/>
        </p:nvPicPr>
        <p:blipFill>
          <a:blip r:embed="rId3"/>
          <a:stretch>
            <a:fillRect/>
          </a:stretch>
        </p:blipFill>
        <p:spPr>
          <a:xfrm>
            <a:off x="770010" y="2430986"/>
            <a:ext cx="7054024" cy="230050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97172"/>
            <a:ext cx="10226548" cy="55608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Methodologies were used to analyze the data</a:t>
            </a:r>
          </a:p>
          <a:p>
            <a:pPr lvl="1">
              <a:lnSpc>
                <a:spcPct val="100000"/>
              </a:lnSpc>
              <a:spcBef>
                <a:spcPts val="1400"/>
              </a:spcBef>
            </a:pPr>
            <a:r>
              <a:rPr lang="en-US" sz="1400" dirty="0">
                <a:solidFill>
                  <a:schemeClr val="accent3">
                    <a:lumMod val="25000"/>
                  </a:schemeClr>
                </a:solidFill>
                <a:latin typeface="Abadi" panose="020B0604020104020204" pitchFamily="34" charset="0"/>
              </a:rPr>
              <a:t>Data Processing &amp; Cleaning: Loading, standardizing, and transforming SpaceX launch data.</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Data Analysis (EDA): Statistical summaries, and visualizations (scatter plots, bar charts, pie charts) to identify trends.</a:t>
            </a:r>
          </a:p>
          <a:p>
            <a:pPr lvl="1">
              <a:lnSpc>
                <a:spcPct val="100000"/>
              </a:lnSpc>
              <a:spcBef>
                <a:spcPts val="1400"/>
              </a:spcBef>
            </a:pPr>
            <a:r>
              <a:rPr lang="en-US" sz="1400" dirty="0">
                <a:solidFill>
                  <a:schemeClr val="accent3">
                    <a:lumMod val="25000"/>
                  </a:schemeClr>
                </a:solidFill>
                <a:latin typeface="Abadi" panose="020B0604020104020204" pitchFamily="34" charset="0"/>
              </a:rPr>
              <a:t>Machine Learning Models: Logistic Regression, SVM, Decision Tree, and KNN trained and optimized using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a:t>
            </a:r>
          </a:p>
          <a:p>
            <a:pPr lvl="1">
              <a:lnSpc>
                <a:spcPct val="100000"/>
              </a:lnSpc>
              <a:spcBef>
                <a:spcPts val="1400"/>
              </a:spcBef>
            </a:pPr>
            <a:r>
              <a:rPr lang="en-US" sz="1400" dirty="0">
                <a:solidFill>
                  <a:schemeClr val="accent3">
                    <a:lumMod val="25000"/>
                  </a:schemeClr>
                </a:solidFill>
                <a:latin typeface="Abadi" panose="020B0604020104020204" pitchFamily="34" charset="0"/>
              </a:rPr>
              <a:t>Geospatial Analysis: Mapping launch sites, success rates, and calculating distances using Folium and Haversine formula.</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a:t>
            </a:r>
          </a:p>
          <a:p>
            <a:pPr lvl="1">
              <a:lnSpc>
                <a:spcPct val="100000"/>
              </a:lnSpc>
              <a:spcBef>
                <a:spcPts val="1400"/>
              </a:spcBef>
            </a:pPr>
            <a:r>
              <a:rPr lang="en-US" sz="1400" dirty="0">
                <a:solidFill>
                  <a:schemeClr val="accent3">
                    <a:lumMod val="25000"/>
                  </a:schemeClr>
                </a:solidFill>
                <a:latin typeface="Abadi" panose="020B0604020104020204" pitchFamily="34" charset="0"/>
              </a:rPr>
              <a:t>Launch Success Trends: Higher payloads do not always guarantee success; success rates vary by launch site and orbit type.</a:t>
            </a:r>
          </a:p>
          <a:p>
            <a:pPr lvl="1">
              <a:lnSpc>
                <a:spcPct val="100000"/>
              </a:lnSpc>
              <a:spcBef>
                <a:spcPts val="1400"/>
              </a:spcBef>
            </a:pPr>
            <a:r>
              <a:rPr lang="en-US" sz="1400" dirty="0">
                <a:solidFill>
                  <a:schemeClr val="accent3">
                    <a:lumMod val="25000"/>
                  </a:schemeClr>
                </a:solidFill>
                <a:latin typeface="Abadi" panose="020B0604020104020204" pitchFamily="34" charset="0"/>
              </a:rPr>
              <a:t>Best Performing Model: Among all ML models tested, [insert best model based on results] achieved the highest accuracy.</a:t>
            </a:r>
          </a:p>
          <a:p>
            <a:pPr lvl="1">
              <a:lnSpc>
                <a:spcPct val="100000"/>
              </a:lnSpc>
              <a:spcBef>
                <a:spcPts val="1400"/>
              </a:spcBef>
            </a:pPr>
            <a:r>
              <a:rPr lang="en-US" sz="1400" dirty="0">
                <a:solidFill>
                  <a:schemeClr val="accent3">
                    <a:lumMod val="25000"/>
                  </a:schemeClr>
                </a:solidFill>
                <a:latin typeface="Abadi" panose="020B0604020104020204" pitchFamily="34" charset="0"/>
              </a:rPr>
              <a:t>Geospatial Insights: Most SpaceX launches occurred at CCAFS LC-40 and KSC LC-39A, with varied success rates.</a:t>
            </a:r>
          </a:p>
          <a:p>
            <a:pPr lvl="1">
              <a:lnSpc>
                <a:spcPct val="100000"/>
              </a:lnSpc>
              <a:spcBef>
                <a:spcPts val="1400"/>
              </a:spcBef>
            </a:pPr>
            <a:r>
              <a:rPr lang="en-US" sz="1400" dirty="0">
                <a:solidFill>
                  <a:schemeClr val="accent3">
                    <a:lumMod val="25000"/>
                  </a:schemeClr>
                </a:solidFill>
                <a:latin typeface="Abadi" panose="020B0604020104020204" pitchFamily="34" charset="0"/>
              </a:rPr>
              <a:t>Dashboard Interactivity: The Dash app effectively visualized launch data, allowing users to filter by site and payload mass.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r>
              <a:rPr lang="en-US" dirty="0">
                <a:solidFill>
                  <a:schemeClr val="accent3">
                    <a:lumMod val="25000"/>
                  </a:schemeClr>
                </a:solidFill>
                <a:latin typeface="Abadi" panose="020B0604020104020204" pitchFamily="34" charset="0"/>
              </a:rPr>
              <a:t>Explanation &amp; Finding:</a:t>
            </a:r>
          </a:p>
          <a:p>
            <a:pPr marL="457200" lvl="1" indent="0">
              <a:lnSpc>
                <a:spcPct val="100000"/>
              </a:lnSpc>
              <a:spcBef>
                <a:spcPts val="1400"/>
              </a:spcBef>
              <a:buNone/>
            </a:pPr>
            <a:r>
              <a:rPr lang="en-US" dirty="0">
                <a:solidFill>
                  <a:schemeClr val="accent3">
                    <a:lumMod val="25000"/>
                  </a:schemeClr>
                </a:solidFill>
                <a:latin typeface="Abadi" panose="020B0604020104020204" pitchFamily="34" charset="0"/>
              </a:rPr>
              <a:t>The SQL query retrieves the earliest successful landing on a ground pad by selecting all columns from SPACEXTBL, filtering rows where "</a:t>
            </a:r>
            <a:r>
              <a:rPr lang="en-US" dirty="0" err="1">
                <a:solidFill>
                  <a:schemeClr val="accent3">
                    <a:lumMod val="25000"/>
                  </a:schemeClr>
                </a:solidFill>
                <a:latin typeface="Abadi" panose="020B0604020104020204" pitchFamily="34" charset="0"/>
              </a:rPr>
              <a:t>Landing_Outcome</a:t>
            </a:r>
            <a:r>
              <a:rPr lang="en-US" dirty="0">
                <a:solidFill>
                  <a:schemeClr val="accent3">
                    <a:lumMod val="25000"/>
                  </a:schemeClr>
                </a:solidFill>
                <a:latin typeface="Abadi" panose="020B0604020104020204" pitchFamily="34" charset="0"/>
              </a:rPr>
              <a:t>" is 'Success (ground pad)', and ordering results by "Date" in ascending order, limiting to one result. The first successful ground pad landing occurred on December 22, 2015, using the F9 FT B1019 booster at CCAFS LC-40 for the </a:t>
            </a:r>
            <a:r>
              <a:rPr lang="en-US" dirty="0" err="1">
                <a:solidFill>
                  <a:schemeClr val="accent3">
                    <a:lumMod val="25000"/>
                  </a:schemeClr>
                </a:solidFill>
                <a:latin typeface="Abadi" panose="020B0604020104020204" pitchFamily="34" charset="0"/>
              </a:rPr>
              <a:t>Orbcomm</a:t>
            </a:r>
            <a:r>
              <a:rPr lang="en-US" dirty="0">
                <a:solidFill>
                  <a:schemeClr val="accent3">
                    <a:lumMod val="25000"/>
                  </a:schemeClr>
                </a:solidFill>
                <a:latin typeface="Abadi" panose="020B0604020104020204" pitchFamily="34" charset="0"/>
              </a:rPr>
              <a:t> OG2 Mission 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5C182C7-1897-B4E2-F8F4-D6A830C58612}"/>
              </a:ext>
            </a:extLst>
          </p:cNvPr>
          <p:cNvPicPr>
            <a:picLocks noChangeAspect="1"/>
          </p:cNvPicPr>
          <p:nvPr/>
        </p:nvPicPr>
        <p:blipFill>
          <a:blip r:embed="rId3"/>
          <a:stretch>
            <a:fillRect/>
          </a:stretch>
        </p:blipFill>
        <p:spPr>
          <a:xfrm>
            <a:off x="770010" y="2310417"/>
            <a:ext cx="8870486" cy="17405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&amp; Finding: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SQL query retrieves the booster versions that successfully landed on a drone ship while carrying a payload mass between 4000 and 6000 kg. The query filters rows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is 'Success (drone ship)' and "PAYLOAD_MASS_KG_" falls within the specified range.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60DFAFB-7EDC-432B-86AA-177D10060F17}"/>
              </a:ext>
            </a:extLst>
          </p:cNvPr>
          <p:cNvPicPr>
            <a:picLocks noChangeAspect="1"/>
          </p:cNvPicPr>
          <p:nvPr/>
        </p:nvPicPr>
        <p:blipFill>
          <a:blip r:embed="rId3"/>
          <a:stretch>
            <a:fillRect/>
          </a:stretch>
        </p:blipFill>
        <p:spPr>
          <a:xfrm>
            <a:off x="869729" y="2663123"/>
            <a:ext cx="7721378" cy="18323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 &amp; Finding: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SQL query counts the total number of mission outcomes by grouping the results based on the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column. The results show that 98 missions were successful, while there was one in-flight failure and one success with an unclear payload status. Additionally, there is a duplicate "Success" entry, which might indicate a data inconsistency.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F10F11F-E583-1626-44E2-C2003CD91E19}"/>
              </a:ext>
            </a:extLst>
          </p:cNvPr>
          <p:cNvPicPr>
            <a:picLocks noChangeAspect="1"/>
          </p:cNvPicPr>
          <p:nvPr/>
        </p:nvPicPr>
        <p:blipFill>
          <a:blip r:embed="rId3"/>
          <a:stretch>
            <a:fillRect/>
          </a:stretch>
        </p:blipFill>
        <p:spPr>
          <a:xfrm>
            <a:off x="1676401" y="2376394"/>
            <a:ext cx="3140148" cy="200093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1127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Explanation &amp; Finding: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SQL query retrieves the booster versions that carried the maximum payload mass by using a subquery to find the highest value in the "PAYLOAD_MASS_KG_" column. The results show that multiple booster versions achieved this maximum payload, including F9 B5 B1048.4, F9 B5 B1049.4, and F9 B5 B1051.3, among others.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05F60762-9A97-70BB-5FA8-10EC479B7AA7}"/>
              </a:ext>
            </a:extLst>
          </p:cNvPr>
          <p:cNvPicPr>
            <a:picLocks noChangeAspect="1"/>
          </p:cNvPicPr>
          <p:nvPr/>
        </p:nvPicPr>
        <p:blipFill>
          <a:blip r:embed="rId3"/>
          <a:stretch>
            <a:fillRect/>
          </a:stretch>
        </p:blipFill>
        <p:spPr>
          <a:xfrm>
            <a:off x="8209807" y="1673175"/>
            <a:ext cx="1370129" cy="45037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Explanation &amp; Finding:</a:t>
            </a:r>
          </a:p>
          <a:p>
            <a:pPr marL="457200" lvl="1" indent="0">
              <a:lnSpc>
                <a:spcPct val="100000"/>
              </a:lnSpc>
              <a:spcBef>
                <a:spcPts val="1400"/>
              </a:spcBef>
              <a:buNone/>
            </a:pPr>
            <a:r>
              <a:rPr lang="en-US" sz="1800" dirty="0">
                <a:solidFill>
                  <a:schemeClr val="accent3">
                    <a:lumMod val="25000"/>
                  </a:schemeClr>
                </a:solidFill>
                <a:latin typeface="Abadi"/>
              </a:rPr>
              <a:t>The SQL query extracts month names and filters records for failed drone ship landings in the year 2015 using </a:t>
            </a:r>
            <a:r>
              <a:rPr lang="en-US" sz="1800" dirty="0" err="1">
                <a:solidFill>
                  <a:schemeClr val="accent3">
                    <a:lumMod val="25000"/>
                  </a:schemeClr>
                </a:solidFill>
                <a:latin typeface="Abadi"/>
              </a:rPr>
              <a:t>substr</a:t>
            </a:r>
            <a:r>
              <a:rPr lang="en-US" sz="1800" dirty="0">
                <a:solidFill>
                  <a:schemeClr val="accent3">
                    <a:lumMod val="25000"/>
                  </a:schemeClr>
                </a:solidFill>
                <a:latin typeface="Abadi"/>
              </a:rPr>
              <a:t>(Date, 6,2) for months and </a:t>
            </a:r>
            <a:r>
              <a:rPr lang="en-US" sz="1800" dirty="0" err="1">
                <a:solidFill>
                  <a:schemeClr val="accent3">
                    <a:lumMod val="25000"/>
                  </a:schemeClr>
                </a:solidFill>
                <a:latin typeface="Abadi"/>
              </a:rPr>
              <a:t>substr</a:t>
            </a:r>
            <a:r>
              <a:rPr lang="en-US" sz="1800" dirty="0">
                <a:solidFill>
                  <a:schemeClr val="accent3">
                    <a:lumMod val="25000"/>
                  </a:schemeClr>
                </a:solidFill>
                <a:latin typeface="Abadi"/>
              </a:rPr>
              <a:t>(Date,0,5) for the year. The results show that two failures occurred in January (01) and April (04) 2015, both using the F9 v1.1 B1012 and B1015 boosters at CCAFS LC-40 launch site.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8F419CE-04CD-A8B2-B50C-8284F6261494}"/>
              </a:ext>
            </a:extLst>
          </p:cNvPr>
          <p:cNvPicPr>
            <a:picLocks noChangeAspect="1"/>
          </p:cNvPicPr>
          <p:nvPr/>
        </p:nvPicPr>
        <p:blipFill>
          <a:blip r:embed="rId3"/>
          <a:stretch>
            <a:fillRect/>
          </a:stretch>
        </p:blipFill>
        <p:spPr>
          <a:xfrm>
            <a:off x="3953283" y="2853144"/>
            <a:ext cx="4285434" cy="115171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0023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Explanation &amp; Finding:</a:t>
            </a:r>
          </a:p>
          <a:p>
            <a:pPr marL="457200" lvl="1" indent="0">
              <a:lnSpc>
                <a:spcPct val="100000"/>
              </a:lnSpc>
              <a:spcBef>
                <a:spcPts val="1400"/>
              </a:spcBef>
              <a:buNone/>
            </a:pPr>
            <a:r>
              <a:rPr lang="en-US" sz="1800" dirty="0">
                <a:solidFill>
                  <a:schemeClr val="accent3">
                    <a:lumMod val="25000"/>
                  </a:schemeClr>
                </a:solidFill>
                <a:latin typeface="Abadi"/>
              </a:rPr>
              <a:t>The SQL query ranks landing outcomes from 2010-06-04 to 2017-03-20 by counting occurrences and ordering them in descending order. The most common result was "No attempt" (10 times), followed by "Success (drone ship)" and "Failure (drone ship)" (5 times each). Ground pad successes were less frequent (3 times), while other outcomes, such as controlled/uncontrolled ocean landings and parachute failures, were rarer.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0A5F3A0-4DAE-3522-1DF3-483DA676BBB1}"/>
              </a:ext>
            </a:extLst>
          </p:cNvPr>
          <p:cNvPicPr>
            <a:picLocks noChangeAspect="1"/>
          </p:cNvPicPr>
          <p:nvPr/>
        </p:nvPicPr>
        <p:blipFill>
          <a:blip r:embed="rId3"/>
          <a:stretch>
            <a:fillRect/>
          </a:stretch>
        </p:blipFill>
        <p:spPr>
          <a:xfrm>
            <a:off x="8358553" y="1825625"/>
            <a:ext cx="2550452" cy="41999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map</a:t>
            </a:r>
          </a:p>
        </p:txBody>
      </p:sp>
      <p:pic>
        <p:nvPicPr>
          <p:cNvPr id="8" name="Picture 7">
            <a:extLst>
              <a:ext uri="{FF2B5EF4-FFF2-40B4-BE49-F238E27FC236}">
                <a16:creationId xmlns:a16="http://schemas.microsoft.com/office/drawing/2014/main" id="{784898D7-7B4C-5744-2605-36DBECBD32DB}"/>
              </a:ext>
            </a:extLst>
          </p:cNvPr>
          <p:cNvPicPr>
            <a:picLocks noChangeAspect="1"/>
          </p:cNvPicPr>
          <p:nvPr/>
        </p:nvPicPr>
        <p:blipFill>
          <a:blip r:embed="rId3"/>
          <a:stretch>
            <a:fillRect/>
          </a:stretch>
        </p:blipFill>
        <p:spPr>
          <a:xfrm>
            <a:off x="4465674" y="1615567"/>
            <a:ext cx="6819937" cy="3753875"/>
          </a:xfrm>
          <a:prstGeom prst="rect">
            <a:avLst/>
          </a:prstGeom>
        </p:spPr>
      </p:pic>
      <p:sp>
        <p:nvSpPr>
          <p:cNvPr id="9" name="TextBox 8">
            <a:extLst>
              <a:ext uri="{FF2B5EF4-FFF2-40B4-BE49-F238E27FC236}">
                <a16:creationId xmlns:a16="http://schemas.microsoft.com/office/drawing/2014/main" id="{360D2A9C-4291-FDE2-59E3-0DD144C191C3}"/>
              </a:ext>
            </a:extLst>
          </p:cNvPr>
          <p:cNvSpPr txBox="1"/>
          <p:nvPr/>
        </p:nvSpPr>
        <p:spPr>
          <a:xfrm>
            <a:off x="770011" y="1701209"/>
            <a:ext cx="3514910" cy="3416320"/>
          </a:xfrm>
          <a:prstGeom prst="rect">
            <a:avLst/>
          </a:prstGeom>
          <a:noFill/>
        </p:spPr>
        <p:txBody>
          <a:bodyPr wrap="square" rtlCol="0">
            <a:spAutoFit/>
          </a:bodyPr>
          <a:lstStyle/>
          <a:p>
            <a:r>
              <a:rPr lang="en-US" dirty="0">
                <a:latin typeface="Abadi" panose="020B0604020104020204" pitchFamily="34" charset="0"/>
              </a:rPr>
              <a:t>The map highlights SpaceX's main launch sites in the U.S., with a clear concentration in Florida (CCAFS and KSC) and California (VAFB SLC 4E). The higher density of launch sites in Florida suggests its strategic advantage for equatorial and geostationary orbits, while the California site is likely used for polar orbits, demonstrating a diverse orbital launch capability.</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10" name="Picture 9">
            <a:extLst>
              <a:ext uri="{FF2B5EF4-FFF2-40B4-BE49-F238E27FC236}">
                <a16:creationId xmlns:a16="http://schemas.microsoft.com/office/drawing/2014/main" id="{20112865-8E1F-6022-A1D9-2A543445FAEF}"/>
              </a:ext>
            </a:extLst>
          </p:cNvPr>
          <p:cNvPicPr>
            <a:picLocks noChangeAspect="1"/>
          </p:cNvPicPr>
          <p:nvPr/>
        </p:nvPicPr>
        <p:blipFill>
          <a:blip r:embed="rId3"/>
          <a:stretch>
            <a:fillRect/>
          </a:stretch>
        </p:blipFill>
        <p:spPr>
          <a:xfrm>
            <a:off x="770010" y="1495099"/>
            <a:ext cx="2933954" cy="2400508"/>
          </a:xfrm>
          <a:prstGeom prst="rect">
            <a:avLst/>
          </a:prstGeom>
        </p:spPr>
      </p:pic>
      <p:pic>
        <p:nvPicPr>
          <p:cNvPr id="12" name="Picture 11">
            <a:extLst>
              <a:ext uri="{FF2B5EF4-FFF2-40B4-BE49-F238E27FC236}">
                <a16:creationId xmlns:a16="http://schemas.microsoft.com/office/drawing/2014/main" id="{1576E664-F8F8-C91B-6A43-17FCF28FD72D}"/>
              </a:ext>
            </a:extLst>
          </p:cNvPr>
          <p:cNvPicPr>
            <a:picLocks noChangeAspect="1"/>
          </p:cNvPicPr>
          <p:nvPr/>
        </p:nvPicPr>
        <p:blipFill>
          <a:blip r:embed="rId4"/>
          <a:stretch>
            <a:fillRect/>
          </a:stretch>
        </p:blipFill>
        <p:spPr>
          <a:xfrm>
            <a:off x="2665517" y="1902499"/>
            <a:ext cx="3635948" cy="2400508"/>
          </a:xfrm>
          <a:prstGeom prst="rect">
            <a:avLst/>
          </a:prstGeom>
        </p:spPr>
      </p:pic>
      <p:pic>
        <p:nvPicPr>
          <p:cNvPr id="14" name="Picture 13">
            <a:extLst>
              <a:ext uri="{FF2B5EF4-FFF2-40B4-BE49-F238E27FC236}">
                <a16:creationId xmlns:a16="http://schemas.microsoft.com/office/drawing/2014/main" id="{EBBB21BF-303E-D430-ECBD-CF0C0AAB68E4}"/>
              </a:ext>
            </a:extLst>
          </p:cNvPr>
          <p:cNvPicPr>
            <a:picLocks noChangeAspect="1"/>
          </p:cNvPicPr>
          <p:nvPr/>
        </p:nvPicPr>
        <p:blipFill>
          <a:blip r:embed="rId5"/>
          <a:stretch>
            <a:fillRect/>
          </a:stretch>
        </p:blipFill>
        <p:spPr>
          <a:xfrm>
            <a:off x="5503778" y="1495099"/>
            <a:ext cx="3819199" cy="2400508"/>
          </a:xfrm>
          <a:prstGeom prst="rect">
            <a:avLst/>
          </a:prstGeom>
        </p:spPr>
      </p:pic>
      <p:pic>
        <p:nvPicPr>
          <p:cNvPr id="16" name="Picture 15">
            <a:extLst>
              <a:ext uri="{FF2B5EF4-FFF2-40B4-BE49-F238E27FC236}">
                <a16:creationId xmlns:a16="http://schemas.microsoft.com/office/drawing/2014/main" id="{AD739484-A3AC-6BBC-3A5C-3AA36328DA8A}"/>
              </a:ext>
            </a:extLst>
          </p:cNvPr>
          <p:cNvPicPr>
            <a:picLocks noChangeAspect="1"/>
          </p:cNvPicPr>
          <p:nvPr/>
        </p:nvPicPr>
        <p:blipFill>
          <a:blip r:embed="rId6"/>
          <a:stretch>
            <a:fillRect/>
          </a:stretch>
        </p:blipFill>
        <p:spPr>
          <a:xfrm>
            <a:off x="7865372" y="1724524"/>
            <a:ext cx="3420239" cy="2578483"/>
          </a:xfrm>
          <a:prstGeom prst="rect">
            <a:avLst/>
          </a:prstGeom>
        </p:spPr>
      </p:pic>
      <p:sp>
        <p:nvSpPr>
          <p:cNvPr id="17" name="TextBox 16">
            <a:extLst>
              <a:ext uri="{FF2B5EF4-FFF2-40B4-BE49-F238E27FC236}">
                <a16:creationId xmlns:a16="http://schemas.microsoft.com/office/drawing/2014/main" id="{D644118C-20D8-0D62-1E92-E499FA866B93}"/>
              </a:ext>
            </a:extLst>
          </p:cNvPr>
          <p:cNvSpPr txBox="1"/>
          <p:nvPr/>
        </p:nvSpPr>
        <p:spPr>
          <a:xfrm>
            <a:off x="770010" y="5029200"/>
            <a:ext cx="10515601" cy="430887"/>
          </a:xfrm>
          <a:prstGeom prst="rect">
            <a:avLst/>
          </a:prstGeom>
          <a:noFill/>
        </p:spPr>
        <p:txBody>
          <a:bodyPr wrap="square" rtlCol="0">
            <a:spAutoFit/>
          </a:bodyPr>
          <a:lstStyle/>
          <a:p>
            <a:r>
              <a:rPr lang="en-CA" sz="2200" dirty="0">
                <a:latin typeface="Abadi" panose="020B0604020104020204" pitchFamily="34" charset="0"/>
              </a:rPr>
              <a:t>Green marks indicate success and red marks indicate failure.</a:t>
            </a:r>
            <a:endParaRPr lang="en-US" sz="22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a:extLst>
              <a:ext uri="{FF2B5EF4-FFF2-40B4-BE49-F238E27FC236}">
                <a16:creationId xmlns:a16="http://schemas.microsoft.com/office/drawing/2014/main" id="{9E522BDA-24C2-F831-6268-837379C4F9BF}"/>
              </a:ext>
            </a:extLst>
          </p:cNvPr>
          <p:cNvPicPr>
            <a:picLocks noChangeAspect="1"/>
          </p:cNvPicPr>
          <p:nvPr/>
        </p:nvPicPr>
        <p:blipFill>
          <a:blip r:embed="rId3"/>
          <a:stretch>
            <a:fillRect/>
          </a:stretch>
        </p:blipFill>
        <p:spPr>
          <a:xfrm>
            <a:off x="3821091" y="1636041"/>
            <a:ext cx="3741744" cy="3033023"/>
          </a:xfrm>
          <a:prstGeom prst="rect">
            <a:avLst/>
          </a:prstGeom>
        </p:spPr>
      </p:pic>
      <p:sp>
        <p:nvSpPr>
          <p:cNvPr id="6" name="TextBox 5">
            <a:extLst>
              <a:ext uri="{FF2B5EF4-FFF2-40B4-BE49-F238E27FC236}">
                <a16:creationId xmlns:a16="http://schemas.microsoft.com/office/drawing/2014/main" id="{75DA9304-62E4-6A0A-98A8-C7641B028AA7}"/>
              </a:ext>
            </a:extLst>
          </p:cNvPr>
          <p:cNvSpPr txBox="1"/>
          <p:nvPr/>
        </p:nvSpPr>
        <p:spPr>
          <a:xfrm>
            <a:off x="770011" y="5126636"/>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Abadi" panose="020B0604020104020204" pitchFamily="34" charset="0"/>
              </a:rPr>
              <a:t>Launch sites are located near railroads, and roads, and relatively far from inhabited areas, this is a good logistic aspect.</a:t>
            </a:r>
            <a:endParaRPr lang="en-US"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14130"/>
            <a:ext cx="10499275" cy="4905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 </a:t>
            </a:r>
          </a:p>
          <a:p>
            <a:pPr lvl="1">
              <a:spcBef>
                <a:spcPts val="1400"/>
              </a:spcBef>
            </a:pPr>
            <a:r>
              <a:rPr lang="en-US" sz="1600" dirty="0">
                <a:solidFill>
                  <a:schemeClr val="tx1"/>
                </a:solidFill>
                <a:latin typeface="Abadi" panose="020B0604020104020204" pitchFamily="34" charset="0"/>
              </a:rPr>
              <a:t>SpaceX has revolutionized the aerospace industry with reusable rocket technology, leading to cost reductions and increased launch frequency.</a:t>
            </a:r>
          </a:p>
          <a:p>
            <a:pPr lvl="1">
              <a:spcBef>
                <a:spcPts val="1400"/>
              </a:spcBef>
            </a:pPr>
            <a:r>
              <a:rPr lang="en-US" sz="1600" dirty="0">
                <a:solidFill>
                  <a:schemeClr val="tx1"/>
                </a:solidFill>
                <a:latin typeface="Abadi" panose="020B0604020104020204" pitchFamily="34" charset="0"/>
              </a:rPr>
              <a:t>This project analyzes historical SpaceX launch data to identify trends, success rates, and key performance factors using data science and machine learning methodologies.</a:t>
            </a:r>
          </a:p>
          <a:p>
            <a:pPr lvl="1">
              <a:spcBef>
                <a:spcPts val="1400"/>
              </a:spcBef>
            </a:pPr>
            <a:r>
              <a:rPr lang="en-US" sz="1600" dirty="0">
                <a:solidFill>
                  <a:schemeClr val="tx1"/>
                </a:solidFill>
                <a:latin typeface="Abadi" panose="020B0604020104020204" pitchFamily="34" charset="0"/>
              </a:rPr>
              <a:t>The dataset includes launch details such as payload mass, launch site, orbit type, booster version, and mission outcomes.</a:t>
            </a:r>
          </a:p>
          <a:p>
            <a:pPr>
              <a:spcBef>
                <a:spcPts val="1400"/>
              </a:spcBef>
            </a:pPr>
            <a:r>
              <a:rPr lang="en-US" sz="2200" dirty="0">
                <a:solidFill>
                  <a:schemeClr val="accent3">
                    <a:lumMod val="25000"/>
                  </a:schemeClr>
                </a:solidFill>
                <a:latin typeface="Abadi" panose="020B0604020104020204" pitchFamily="34" charset="0"/>
              </a:rPr>
              <a:t>Desirable answers</a:t>
            </a:r>
          </a:p>
          <a:p>
            <a:pPr lvl="1">
              <a:spcBef>
                <a:spcPts val="1400"/>
              </a:spcBef>
            </a:pPr>
            <a:r>
              <a:rPr lang="en-US" sz="1600" dirty="0">
                <a:solidFill>
                  <a:schemeClr val="tx1"/>
                </a:solidFill>
                <a:latin typeface="Abadi" panose="020B0604020104020204" pitchFamily="34" charset="0"/>
              </a:rPr>
              <a:t>Identify key factors that contribute to a successful SpaceX launch.</a:t>
            </a:r>
          </a:p>
          <a:p>
            <a:pPr lvl="1">
              <a:spcBef>
                <a:spcPts val="1400"/>
              </a:spcBef>
            </a:pPr>
            <a:r>
              <a:rPr lang="en-US" sz="1600" dirty="0">
                <a:solidFill>
                  <a:schemeClr val="tx1"/>
                </a:solidFill>
                <a:latin typeface="Abadi" panose="020B0604020104020204" pitchFamily="34" charset="0"/>
              </a:rPr>
              <a:t>Determine the impact of payload mass on launch success rates.</a:t>
            </a:r>
          </a:p>
          <a:p>
            <a:pPr lvl="1">
              <a:spcBef>
                <a:spcPts val="1400"/>
              </a:spcBef>
            </a:pPr>
            <a:r>
              <a:rPr lang="en-US" sz="1600" dirty="0">
                <a:solidFill>
                  <a:schemeClr val="tx1"/>
                </a:solidFill>
                <a:latin typeface="Abadi" panose="020B0604020104020204" pitchFamily="34" charset="0"/>
              </a:rPr>
              <a:t>Find the most effective machine learning model for predicting launch outcomes.</a:t>
            </a:r>
          </a:p>
          <a:p>
            <a:pPr lvl="1">
              <a:spcBef>
                <a:spcPts val="1400"/>
              </a:spcBef>
            </a:pPr>
            <a:r>
              <a:rPr lang="en-US" sz="1600" dirty="0">
                <a:solidFill>
                  <a:schemeClr val="tx1"/>
                </a:solidFill>
                <a:latin typeface="Abadi" panose="020B0604020104020204" pitchFamily="34" charset="0"/>
              </a:rPr>
              <a:t>Extract geospatial insights regarding SpaceX launch site locations and performance.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5122" name="Picture 2">
            <a:extLst>
              <a:ext uri="{FF2B5EF4-FFF2-40B4-BE49-F238E27FC236}">
                <a16:creationId xmlns:a16="http://schemas.microsoft.com/office/drawing/2014/main" id="{3E9EF010-4017-9A61-017E-2B5C24C57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848" y="1589713"/>
            <a:ext cx="5719763" cy="39338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E7525D-7DB5-0D8D-D32F-CA99CD67893E}"/>
              </a:ext>
            </a:extLst>
          </p:cNvPr>
          <p:cNvSpPr txBox="1"/>
          <p:nvPr/>
        </p:nvSpPr>
        <p:spPr>
          <a:xfrm>
            <a:off x="1100138" y="1661150"/>
            <a:ext cx="3971925" cy="4154984"/>
          </a:xfrm>
          <a:prstGeom prst="rect">
            <a:avLst/>
          </a:prstGeom>
          <a:noFill/>
        </p:spPr>
        <p:txBody>
          <a:bodyPr wrap="square" rtlCol="0">
            <a:spAutoFit/>
          </a:bodyPr>
          <a:lstStyle/>
          <a:p>
            <a:r>
              <a:rPr lang="en-US" sz="2200" b="1" dirty="0">
                <a:latin typeface="Abadi" panose="020B0604020104020204" pitchFamily="34" charset="0"/>
              </a:rPr>
              <a:t>Key Insight:</a:t>
            </a:r>
            <a:br>
              <a:rPr lang="en-US" sz="2200" dirty="0">
                <a:latin typeface="Abadi" panose="020B0604020104020204" pitchFamily="34" charset="0"/>
              </a:rPr>
            </a:br>
            <a:r>
              <a:rPr lang="en-US" sz="2200" dirty="0">
                <a:latin typeface="Abadi" panose="020B0604020104020204" pitchFamily="34" charset="0"/>
              </a:rPr>
              <a:t>The pie chart shows that </a:t>
            </a:r>
            <a:r>
              <a:rPr lang="en-US" sz="2200" b="1" dirty="0">
                <a:latin typeface="Abadi" panose="020B0604020104020204" pitchFamily="34" charset="0"/>
              </a:rPr>
              <a:t>KSC LC-39A</a:t>
            </a:r>
            <a:r>
              <a:rPr lang="en-US" sz="2200" dirty="0">
                <a:latin typeface="Abadi" panose="020B0604020104020204" pitchFamily="34" charset="0"/>
              </a:rPr>
              <a:t> has the </a:t>
            </a:r>
            <a:r>
              <a:rPr lang="en-US" sz="2200" b="1" dirty="0">
                <a:latin typeface="Abadi" panose="020B0604020104020204" pitchFamily="34" charset="0"/>
              </a:rPr>
              <a:t>highest number of successful launches (41.7%)</a:t>
            </a:r>
            <a:r>
              <a:rPr lang="en-US" sz="2200" dirty="0">
                <a:latin typeface="Abadi" panose="020B0604020104020204" pitchFamily="34" charset="0"/>
              </a:rPr>
              <a:t>, followed by </a:t>
            </a:r>
            <a:r>
              <a:rPr lang="en-US" sz="2200" b="1" dirty="0">
                <a:latin typeface="Abadi" panose="020B0604020104020204" pitchFamily="34" charset="0"/>
              </a:rPr>
              <a:t>CCAFS LC-40 (29.2%)</a:t>
            </a:r>
            <a:r>
              <a:rPr lang="en-US" sz="2200" dirty="0">
                <a:latin typeface="Abadi" panose="020B0604020104020204" pitchFamily="34" charset="0"/>
              </a:rPr>
              <a:t>. </a:t>
            </a:r>
            <a:r>
              <a:rPr lang="en-US" sz="2200" b="1" dirty="0">
                <a:latin typeface="Abadi" panose="020B0604020104020204" pitchFamily="34" charset="0"/>
              </a:rPr>
              <a:t>VAFB SLC-4E (16.7%)</a:t>
            </a:r>
            <a:r>
              <a:rPr lang="en-US" sz="2200" dirty="0">
                <a:latin typeface="Abadi" panose="020B0604020104020204" pitchFamily="34" charset="0"/>
              </a:rPr>
              <a:t> and </a:t>
            </a:r>
            <a:r>
              <a:rPr lang="en-US" sz="2200" b="1" dirty="0">
                <a:latin typeface="Abadi" panose="020B0604020104020204" pitchFamily="34" charset="0"/>
              </a:rPr>
              <a:t>CCAFS SLC-40 (12.5%)</a:t>
            </a:r>
            <a:r>
              <a:rPr lang="en-US" sz="2200" dirty="0">
                <a:latin typeface="Abadi" panose="020B0604020104020204" pitchFamily="34" charset="0"/>
              </a:rPr>
              <a:t> have significantly fewer successful launches. This indicates that </a:t>
            </a:r>
            <a:r>
              <a:rPr lang="en-US" sz="2200" b="1" dirty="0">
                <a:latin typeface="Abadi" panose="020B0604020104020204" pitchFamily="34" charset="0"/>
              </a:rPr>
              <a:t>KSC LC-39A is the most utilized and successful launch site for SpaceX missions</a:t>
            </a:r>
            <a:r>
              <a:rPr lang="en-US" sz="2200" dirty="0">
                <a:latin typeface="Abadi" panose="020B0604020104020204" pitchFamily="34" charset="0"/>
              </a:rPr>
              <a:t>.</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pic>
        <p:nvPicPr>
          <p:cNvPr id="4" name="Picture 3">
            <a:extLst>
              <a:ext uri="{FF2B5EF4-FFF2-40B4-BE49-F238E27FC236}">
                <a16:creationId xmlns:a16="http://schemas.microsoft.com/office/drawing/2014/main" id="{1038BCCE-C2C0-3DD0-795B-621AF95CAB85}"/>
              </a:ext>
            </a:extLst>
          </p:cNvPr>
          <p:cNvPicPr>
            <a:picLocks noChangeAspect="1"/>
          </p:cNvPicPr>
          <p:nvPr/>
        </p:nvPicPr>
        <p:blipFill>
          <a:blip r:embed="rId3"/>
          <a:stretch>
            <a:fillRect/>
          </a:stretch>
        </p:blipFill>
        <p:spPr>
          <a:xfrm>
            <a:off x="3122152" y="1624870"/>
            <a:ext cx="5592620" cy="2661380"/>
          </a:xfrm>
          <a:prstGeom prst="rect">
            <a:avLst/>
          </a:prstGeom>
        </p:spPr>
      </p:pic>
      <p:sp>
        <p:nvSpPr>
          <p:cNvPr id="6" name="TextBox 5">
            <a:extLst>
              <a:ext uri="{FF2B5EF4-FFF2-40B4-BE49-F238E27FC236}">
                <a16:creationId xmlns:a16="http://schemas.microsoft.com/office/drawing/2014/main" id="{95FAFB55-4B5E-AC05-632B-7DF57F02490D}"/>
              </a:ext>
            </a:extLst>
          </p:cNvPr>
          <p:cNvSpPr txBox="1"/>
          <p:nvPr/>
        </p:nvSpPr>
        <p:spPr>
          <a:xfrm>
            <a:off x="906389" y="4672013"/>
            <a:ext cx="10379222" cy="1446550"/>
          </a:xfrm>
          <a:prstGeom prst="rect">
            <a:avLst/>
          </a:prstGeom>
          <a:noFill/>
        </p:spPr>
        <p:txBody>
          <a:bodyPr wrap="square" rtlCol="0">
            <a:spAutoFit/>
          </a:bodyPr>
          <a:lstStyle/>
          <a:p>
            <a:r>
              <a:rPr lang="en-US" sz="2200" b="1" dirty="0">
                <a:latin typeface="Abadi" panose="020B0604020104020204" pitchFamily="34" charset="0"/>
              </a:rPr>
              <a:t>Key Insight:</a:t>
            </a:r>
            <a:br>
              <a:rPr lang="en-US" sz="2200" dirty="0">
                <a:latin typeface="Abadi" panose="020B0604020104020204" pitchFamily="34" charset="0"/>
              </a:rPr>
            </a:br>
            <a:r>
              <a:rPr lang="en-US" sz="2200" dirty="0">
                <a:latin typeface="Abadi" panose="020B0604020104020204" pitchFamily="34" charset="0"/>
              </a:rPr>
              <a:t>The pie chart represents the </a:t>
            </a:r>
            <a:r>
              <a:rPr lang="en-US" sz="2200" b="1" dirty="0">
                <a:latin typeface="Abadi" panose="020B0604020104020204" pitchFamily="34" charset="0"/>
              </a:rPr>
              <a:t>total launches for the KSC LC-39A site</a:t>
            </a:r>
            <a:r>
              <a:rPr lang="en-US" sz="2200" dirty="0">
                <a:latin typeface="Abadi" panose="020B0604020104020204" pitchFamily="34" charset="0"/>
              </a:rPr>
              <a:t>, showing that </a:t>
            </a:r>
            <a:r>
              <a:rPr lang="en-US" sz="2200" b="1" dirty="0">
                <a:latin typeface="Abadi" panose="020B0604020104020204" pitchFamily="34" charset="0"/>
              </a:rPr>
              <a:t>76.9% were successful (blue), while 23.1% failed (red)</a:t>
            </a:r>
            <a:r>
              <a:rPr lang="en-US" sz="2200" dirty="0">
                <a:latin typeface="Abadi" panose="020B0604020104020204" pitchFamily="34" charset="0"/>
              </a:rPr>
              <a:t>. This indicates a </a:t>
            </a:r>
            <a:r>
              <a:rPr lang="en-US" sz="2200" b="1" dirty="0">
                <a:latin typeface="Abadi" panose="020B0604020104020204" pitchFamily="34" charset="0"/>
              </a:rPr>
              <a:t>high success rate</a:t>
            </a:r>
            <a:r>
              <a:rPr lang="en-US" sz="2200" dirty="0">
                <a:latin typeface="Abadi" panose="020B0604020104020204" pitchFamily="34" charset="0"/>
              </a:rPr>
              <a:t> for launches from this site, making it one of SpaceX’s most reliable locations.</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219C7D97-2479-F508-B777-8A9FF3BA0419}"/>
              </a:ext>
            </a:extLst>
          </p:cNvPr>
          <p:cNvPicPr>
            <a:picLocks noChangeAspect="1"/>
          </p:cNvPicPr>
          <p:nvPr/>
        </p:nvPicPr>
        <p:blipFill>
          <a:blip r:embed="rId3"/>
          <a:stretch>
            <a:fillRect/>
          </a:stretch>
        </p:blipFill>
        <p:spPr>
          <a:xfrm>
            <a:off x="2913503" y="1374756"/>
            <a:ext cx="6228615" cy="3448825"/>
          </a:xfrm>
          <a:prstGeom prst="rect">
            <a:avLst/>
          </a:prstGeom>
        </p:spPr>
      </p:pic>
      <p:sp>
        <p:nvSpPr>
          <p:cNvPr id="6" name="TextBox 5">
            <a:extLst>
              <a:ext uri="{FF2B5EF4-FFF2-40B4-BE49-F238E27FC236}">
                <a16:creationId xmlns:a16="http://schemas.microsoft.com/office/drawing/2014/main" id="{1AD8DC8D-7351-B089-CC08-FA5CF8347DD5}"/>
              </a:ext>
            </a:extLst>
          </p:cNvPr>
          <p:cNvSpPr txBox="1"/>
          <p:nvPr/>
        </p:nvSpPr>
        <p:spPr>
          <a:xfrm>
            <a:off x="770011" y="5114925"/>
            <a:ext cx="10515600" cy="430887"/>
          </a:xfrm>
          <a:prstGeom prst="rect">
            <a:avLst/>
          </a:prstGeom>
          <a:noFill/>
        </p:spPr>
        <p:txBody>
          <a:bodyPr wrap="square" rtlCol="0">
            <a:spAutoFit/>
          </a:bodyPr>
          <a:lstStyle/>
          <a:p>
            <a:pPr marL="285750" indent="-285750">
              <a:buFont typeface="Arial" panose="020B0604020202020204" pitchFamily="34" charset="0"/>
              <a:buChar char="•"/>
            </a:pPr>
            <a:r>
              <a:rPr lang="en-CA" sz="2200" dirty="0">
                <a:latin typeface="Abadi" panose="020B0604020104020204" pitchFamily="34" charset="0"/>
              </a:rPr>
              <a:t> Payloads under 6000 kg and FT boosters are the most successful combination.</a:t>
            </a:r>
            <a:endParaRPr lang="en-US" sz="22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96EFC61-9F1A-9235-D94E-FE69990215BB}"/>
              </a:ext>
            </a:extLst>
          </p:cNvPr>
          <p:cNvPicPr>
            <a:picLocks noChangeAspect="1"/>
          </p:cNvPicPr>
          <p:nvPr/>
        </p:nvPicPr>
        <p:blipFill>
          <a:blip r:embed="rId3"/>
          <a:stretch>
            <a:fillRect/>
          </a:stretch>
        </p:blipFill>
        <p:spPr>
          <a:xfrm>
            <a:off x="5645888" y="1791044"/>
            <a:ext cx="5380076" cy="4234529"/>
          </a:xfrm>
          <a:prstGeom prst="rect">
            <a:avLst/>
          </a:prstGeom>
        </p:spPr>
      </p:pic>
      <p:sp>
        <p:nvSpPr>
          <p:cNvPr id="6" name="TextBox 5">
            <a:extLst>
              <a:ext uri="{FF2B5EF4-FFF2-40B4-BE49-F238E27FC236}">
                <a16:creationId xmlns:a16="http://schemas.microsoft.com/office/drawing/2014/main" id="{61B1A179-BDA9-50A1-3EA8-DB777F42CC86}"/>
              </a:ext>
            </a:extLst>
          </p:cNvPr>
          <p:cNvSpPr txBox="1"/>
          <p:nvPr/>
        </p:nvSpPr>
        <p:spPr>
          <a:xfrm>
            <a:off x="770011" y="1791044"/>
            <a:ext cx="4641961" cy="3816429"/>
          </a:xfrm>
          <a:prstGeom prst="rect">
            <a:avLst/>
          </a:prstGeom>
          <a:noFill/>
        </p:spPr>
        <p:txBody>
          <a:bodyPr wrap="square" rtlCol="0">
            <a:spAutoFit/>
          </a:bodyPr>
          <a:lstStyle/>
          <a:p>
            <a:r>
              <a:rPr lang="en-US" sz="2200" b="1" dirty="0">
                <a:latin typeface="Abadi" panose="020B0604020104020204" pitchFamily="34" charset="0"/>
              </a:rPr>
              <a:t>Key Insight:</a:t>
            </a:r>
            <a:br>
              <a:rPr lang="en-US" sz="2200" dirty="0">
                <a:latin typeface="Abadi" panose="020B0604020104020204" pitchFamily="34" charset="0"/>
              </a:rPr>
            </a:br>
            <a:r>
              <a:rPr lang="en-US" sz="2200" dirty="0">
                <a:latin typeface="Abadi" panose="020B0604020104020204" pitchFamily="34" charset="0"/>
              </a:rPr>
              <a:t>The </a:t>
            </a:r>
            <a:r>
              <a:rPr lang="en-US" sz="2200" b="1" dirty="0">
                <a:latin typeface="Abadi" panose="020B0604020104020204" pitchFamily="34" charset="0"/>
              </a:rPr>
              <a:t>SVM model (94.44% accuracy)</a:t>
            </a:r>
            <a:r>
              <a:rPr lang="en-US" sz="2200" dirty="0">
                <a:latin typeface="Abadi" panose="020B0604020104020204" pitchFamily="34" charset="0"/>
              </a:rPr>
              <a:t> outperforms all other classification models, making it the most effective for this dataset. Meanwhile, </a:t>
            </a:r>
            <a:r>
              <a:rPr lang="en-US" sz="2200" b="1" dirty="0">
                <a:latin typeface="Abadi" panose="020B0604020104020204" pitchFamily="34" charset="0"/>
              </a:rPr>
              <a:t>Logistic Regression, Decision Tree, and KNN all achieve an accuracy of 83.33%</a:t>
            </a:r>
            <a:r>
              <a:rPr lang="en-US" sz="2200" dirty="0">
                <a:latin typeface="Abadi" panose="020B0604020104020204" pitchFamily="34" charset="0"/>
              </a:rPr>
              <a:t>, indicating similar performance but slightly lower than SVM. This suggests that </a:t>
            </a:r>
            <a:r>
              <a:rPr lang="en-US" sz="2200" b="1" dirty="0">
                <a:latin typeface="Abadi" panose="020B0604020104020204" pitchFamily="34" charset="0"/>
              </a:rPr>
              <a:t>SVM is the best choice for this classification task</a:t>
            </a:r>
            <a:r>
              <a:rPr lang="en-US" sz="2200" dirty="0">
                <a:latin typeface="Abadi" panose="020B0604020104020204" pitchFamily="34" charset="0"/>
              </a:rPr>
              <a:t>.</a:t>
            </a: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fontScale="92500" lnSpcReduction="10000"/>
          </a:bodyPr>
          <a:lstStyle/>
          <a:p>
            <a:r>
              <a:rPr lang="en-US" sz="2200" b="1" dirty="0">
                <a:latin typeface="Abadi" panose="020B0604020104020204" pitchFamily="34" charset="0"/>
              </a:rPr>
              <a:t>Confusion Matrix Analysis (SVM)</a:t>
            </a:r>
          </a:p>
          <a:p>
            <a:pPr>
              <a:buFont typeface="Arial" panose="020B0604020202020204" pitchFamily="34" charset="0"/>
              <a:buChar char="•"/>
            </a:pPr>
            <a:r>
              <a:rPr lang="en-US" sz="2200" b="1" dirty="0">
                <a:latin typeface="Abadi" panose="020B0604020104020204" pitchFamily="34" charset="0"/>
              </a:rPr>
              <a:t>True Positives:</a:t>
            </a:r>
            <a:r>
              <a:rPr lang="en-US" sz="2200" dirty="0">
                <a:latin typeface="Abadi" panose="020B0604020104020204" pitchFamily="34" charset="0"/>
              </a:rPr>
              <a:t> 12 → Correctly predicted landings.</a:t>
            </a:r>
          </a:p>
          <a:p>
            <a:pPr>
              <a:buFont typeface="Arial" panose="020B0604020202020204" pitchFamily="34" charset="0"/>
              <a:buChar char="•"/>
            </a:pPr>
            <a:r>
              <a:rPr lang="en-US" sz="2200" b="1" dirty="0">
                <a:latin typeface="Abadi" panose="020B0604020104020204" pitchFamily="34" charset="0"/>
              </a:rPr>
              <a:t>True Negatives:</a:t>
            </a:r>
            <a:r>
              <a:rPr lang="en-US" sz="2200" dirty="0">
                <a:latin typeface="Abadi" panose="020B0604020104020204" pitchFamily="34" charset="0"/>
              </a:rPr>
              <a:t> 5 → Correctly predicted non-landings.</a:t>
            </a:r>
          </a:p>
          <a:p>
            <a:pPr>
              <a:buFont typeface="Arial" panose="020B0604020202020204" pitchFamily="34" charset="0"/>
              <a:buChar char="•"/>
            </a:pPr>
            <a:r>
              <a:rPr lang="en-US" sz="2200" b="1" dirty="0">
                <a:latin typeface="Abadi" panose="020B0604020104020204" pitchFamily="34" charset="0"/>
              </a:rPr>
              <a:t>False Positives:</a:t>
            </a:r>
            <a:r>
              <a:rPr lang="en-US" sz="2200" dirty="0">
                <a:latin typeface="Abadi" panose="020B0604020104020204" pitchFamily="34" charset="0"/>
              </a:rPr>
              <a:t> 1 → Incorrectly predicted a landing.</a:t>
            </a:r>
          </a:p>
          <a:p>
            <a:pPr>
              <a:buFont typeface="Arial" panose="020B0604020202020204" pitchFamily="34" charset="0"/>
              <a:buChar char="•"/>
            </a:pPr>
            <a:r>
              <a:rPr lang="en-US" sz="2200" b="1" dirty="0">
                <a:latin typeface="Abadi" panose="020B0604020104020204" pitchFamily="34" charset="0"/>
              </a:rPr>
              <a:t>False Negatives:</a:t>
            </a:r>
            <a:r>
              <a:rPr lang="en-US" sz="2200" dirty="0">
                <a:latin typeface="Abadi" panose="020B0604020104020204" pitchFamily="34" charset="0"/>
              </a:rPr>
              <a:t> 0 → No missed landings.</a:t>
            </a:r>
          </a:p>
          <a:p>
            <a:r>
              <a:rPr lang="en-US" sz="2200" b="1" dirty="0">
                <a:latin typeface="Abadi" panose="020B0604020104020204" pitchFamily="34" charset="0"/>
              </a:rPr>
              <a:t>Key Insight:</a:t>
            </a:r>
            <a:r>
              <a:rPr lang="en-US" sz="2200" dirty="0">
                <a:latin typeface="Abadi" panose="020B0604020104020204" pitchFamily="34" charset="0"/>
              </a:rPr>
              <a:t> The </a:t>
            </a:r>
            <a:r>
              <a:rPr lang="en-US" sz="2200" b="1" dirty="0">
                <a:latin typeface="Abadi" panose="020B0604020104020204" pitchFamily="34" charset="0"/>
              </a:rPr>
              <a:t>SVM model performs exceptionally well</a:t>
            </a:r>
            <a:r>
              <a:rPr lang="en-US" sz="2200" dirty="0">
                <a:latin typeface="Abadi" panose="020B0604020104020204" pitchFamily="34" charset="0"/>
              </a:rPr>
              <a:t>, with </a:t>
            </a:r>
            <a:r>
              <a:rPr lang="en-US" sz="2200" b="1" dirty="0">
                <a:latin typeface="Abadi" panose="020B0604020104020204" pitchFamily="34" charset="0"/>
              </a:rPr>
              <a:t>only one misclassification</a:t>
            </a:r>
            <a:r>
              <a:rPr lang="en-US" sz="2200" dirty="0">
                <a:latin typeface="Abadi" panose="020B0604020104020204" pitchFamily="34" charset="0"/>
              </a:rPr>
              <a:t>, making it highly reliable for predicting landings.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3F1FE56-66EE-E29B-DA1B-601D25A506EB}"/>
              </a:ext>
            </a:extLst>
          </p:cNvPr>
          <p:cNvPicPr>
            <a:picLocks noChangeAspect="1"/>
          </p:cNvPicPr>
          <p:nvPr/>
        </p:nvPicPr>
        <p:blipFill>
          <a:blip r:embed="rId3"/>
          <a:stretch>
            <a:fillRect/>
          </a:stretch>
        </p:blipFill>
        <p:spPr>
          <a:xfrm>
            <a:off x="6402958" y="1737324"/>
            <a:ext cx="4623627" cy="389956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Various data sources were examined, refining insights throughout the analysis.</a:t>
            </a:r>
          </a:p>
          <a:p>
            <a:pPr>
              <a:lnSpc>
                <a:spcPct val="100000"/>
              </a:lnSpc>
              <a:spcBef>
                <a:spcPts val="1400"/>
              </a:spcBef>
            </a:pPr>
            <a:r>
              <a:rPr lang="en-US" sz="2200" dirty="0">
                <a:solidFill>
                  <a:schemeClr val="accent3">
                    <a:lumMod val="25000"/>
                  </a:schemeClr>
                </a:solidFill>
                <a:latin typeface="Abadi" panose="020B0604020104020204" pitchFamily="34" charset="0"/>
              </a:rPr>
              <a:t>KSC LC-39A was identified as the most effective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Missions carrying payloads exceeding 7,000 kg tend to have lower risk.</a:t>
            </a:r>
          </a:p>
          <a:p>
            <a:pPr>
              <a:lnSpc>
                <a:spcPct val="100000"/>
              </a:lnSpc>
              <a:spcBef>
                <a:spcPts val="1400"/>
              </a:spcBef>
            </a:pPr>
            <a:r>
              <a:rPr lang="en-US" sz="2200" dirty="0">
                <a:solidFill>
                  <a:schemeClr val="accent3">
                    <a:lumMod val="25000"/>
                  </a:schemeClr>
                </a:solidFill>
                <a:latin typeface="Abadi" panose="020B0604020104020204" pitchFamily="34" charset="0"/>
              </a:rPr>
              <a:t>While most missions are successful, landing success rates have improved over time due to advancements in rocket technology and processes.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b="1" dirty="0">
                <a:latin typeface="Abadi" panose="020B0604020104020204" pitchFamily="34" charset="0"/>
              </a:rPr>
              <a:t>SVM model </a:t>
            </a:r>
            <a:r>
              <a:rPr lang="en-US" sz="2200" dirty="0">
                <a:solidFill>
                  <a:schemeClr val="accent3">
                    <a:lumMod val="25000"/>
                  </a:schemeClr>
                </a:solidFill>
                <a:latin typeface="Abadi" panose="020B0604020104020204" pitchFamily="34" charset="0"/>
              </a:rPr>
              <a:t>can help forecast successful landings, optimizing efficiency and profitability.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71600"/>
            <a:ext cx="10515600" cy="4839260"/>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Python Code Snippets:</a:t>
            </a:r>
          </a:p>
          <a:p>
            <a:pPr lvl="1">
              <a:lnSpc>
                <a:spcPct val="100000"/>
              </a:lnSpc>
              <a:spcBef>
                <a:spcPts val="1400"/>
              </a:spcBef>
            </a:pPr>
            <a:r>
              <a:rPr lang="en-US" sz="1800" dirty="0">
                <a:solidFill>
                  <a:schemeClr val="accent3">
                    <a:lumMod val="25000"/>
                  </a:schemeClr>
                </a:solidFill>
                <a:latin typeface="Abadi" panose="020B0604020104020204" pitchFamily="34" charset="0"/>
              </a:rPr>
              <a:t>Code for model training, hyperparameter tuning, or feature selection.</a:t>
            </a:r>
          </a:p>
          <a:p>
            <a:pPr lvl="1">
              <a:lnSpc>
                <a:spcPct val="100000"/>
              </a:lnSpc>
              <a:spcBef>
                <a:spcPts val="1400"/>
              </a:spcBef>
            </a:pPr>
            <a:r>
              <a:rPr lang="en-US" sz="1800" dirty="0">
                <a:solidFill>
                  <a:schemeClr val="accent3">
                    <a:lumMod val="25000"/>
                  </a:schemeClr>
                </a:solidFill>
                <a:latin typeface="Abadi" panose="020B0604020104020204" pitchFamily="34" charset="0"/>
              </a:rPr>
              <a:t>Example: Logistic Regression, SVM, Decision Tree, or KNN implementation.</a:t>
            </a:r>
          </a:p>
          <a:p>
            <a:pPr>
              <a:lnSpc>
                <a:spcPct val="100000"/>
              </a:lnSpc>
              <a:spcBef>
                <a:spcPts val="1400"/>
              </a:spcBef>
            </a:pPr>
            <a:r>
              <a:rPr lang="en-US" sz="2200" dirty="0">
                <a:solidFill>
                  <a:schemeClr val="accent3">
                    <a:lumMod val="25000"/>
                  </a:schemeClr>
                </a:solidFill>
                <a:latin typeface="Abadi" panose="020B0604020104020204" pitchFamily="34" charset="0"/>
              </a:rPr>
              <a:t>SQL Queries Used:</a:t>
            </a:r>
          </a:p>
          <a:p>
            <a:pPr lvl="1">
              <a:lnSpc>
                <a:spcPct val="100000"/>
              </a:lnSpc>
              <a:spcBef>
                <a:spcPts val="1400"/>
              </a:spcBef>
            </a:pPr>
            <a:r>
              <a:rPr lang="en-US" sz="1800" dirty="0">
                <a:solidFill>
                  <a:schemeClr val="accent3">
                    <a:lumMod val="25000"/>
                  </a:schemeClr>
                </a:solidFill>
                <a:latin typeface="Abadi" panose="020B0604020104020204" pitchFamily="34" charset="0"/>
              </a:rPr>
              <a:t>Queries for extracting launch data, calculating success rates, or identifying the best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Data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Screenshots or embedded versions of confusion matrices, accuracy comparison bar charts, or trend analysis graphs.</a:t>
            </a:r>
          </a:p>
          <a:p>
            <a:pPr>
              <a:lnSpc>
                <a:spcPct val="100000"/>
              </a:lnSpc>
              <a:spcBef>
                <a:spcPts val="1400"/>
              </a:spcBef>
            </a:pPr>
            <a:r>
              <a:rPr lang="en-US" sz="2200" dirty="0">
                <a:solidFill>
                  <a:schemeClr val="accent3">
                    <a:lumMod val="25000"/>
                  </a:schemeClr>
                </a:solidFill>
                <a:latin typeface="Abadi" panose="020B0604020104020204" pitchFamily="34" charset="0"/>
              </a:rPr>
              <a:t>Notebook Outputs: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from Pandas </a:t>
            </a:r>
            <a:r>
              <a:rPr lang="en-US" sz="1800" dirty="0" err="1">
                <a:solidFill>
                  <a:schemeClr val="accent3">
                    <a:lumMod val="25000"/>
                  </a:schemeClr>
                </a:solidFill>
                <a:latin typeface="Abadi" panose="020B0604020104020204" pitchFamily="34" charset="0"/>
              </a:rPr>
              <a:t>DataFrames</a:t>
            </a:r>
            <a:r>
              <a:rPr lang="en-US" sz="1800" dirty="0">
                <a:solidFill>
                  <a:schemeClr val="accent3">
                    <a:lumMod val="25000"/>
                  </a:schemeClr>
                </a:solidFill>
                <a:latin typeface="Abadi" panose="020B0604020104020204" pitchFamily="34" charset="0"/>
              </a:rPr>
              <a:t>, model evaluation metrics, or statistical summaries.</a:t>
            </a:r>
          </a:p>
          <a:p>
            <a:pPr>
              <a:lnSpc>
                <a:spcPct val="100000"/>
              </a:lnSpc>
              <a:spcBef>
                <a:spcPts val="1400"/>
              </a:spcBef>
            </a:pPr>
            <a:r>
              <a:rPr lang="en-US" sz="2200" dirty="0">
                <a:solidFill>
                  <a:schemeClr val="accent3">
                    <a:lumMod val="25000"/>
                  </a:schemeClr>
                </a:solidFill>
                <a:latin typeface="Abadi" panose="020B0604020104020204" pitchFamily="34" charset="0"/>
              </a:rPr>
              <a:t>Datasets or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Mention or link the dataset(s) used, such as SpaceX launch records.</a:t>
            </a:r>
          </a:p>
          <a:p>
            <a:pPr>
              <a:lnSpc>
                <a:spcPct val="100000"/>
              </a:lnSpc>
              <a:spcBef>
                <a:spcPts val="1400"/>
              </a:spcBef>
            </a:pPr>
            <a:r>
              <a:rPr lang="en-US" sz="2200" dirty="0">
                <a:solidFill>
                  <a:schemeClr val="accent3">
                    <a:lumMod val="25000"/>
                  </a:schemeClr>
                </a:solidFill>
                <a:latin typeface="Abadi" panose="020B0604020104020204" pitchFamily="34" charset="0"/>
              </a:rPr>
              <a:t>Additional Findings:</a:t>
            </a:r>
          </a:p>
          <a:p>
            <a:pPr lvl="1">
              <a:lnSpc>
                <a:spcPct val="100000"/>
              </a:lnSpc>
              <a:spcBef>
                <a:spcPts val="1400"/>
              </a:spcBef>
            </a:pPr>
            <a:r>
              <a:rPr lang="en-US" sz="1800" dirty="0">
                <a:solidFill>
                  <a:schemeClr val="accent3">
                    <a:lumMod val="25000"/>
                  </a:schemeClr>
                </a:solidFill>
                <a:latin typeface="Abadi" panose="020B0604020104020204" pitchFamily="34" charset="0"/>
              </a:rPr>
              <a:t>Any extra insights or relevant notes that were not included in the main presentation but support the analysis.</a:t>
            </a:r>
          </a:p>
          <a:p>
            <a:pPr>
              <a:lnSpc>
                <a:spcPct val="100000"/>
              </a:lnSpc>
              <a:spcBef>
                <a:spcPts val="1400"/>
              </a:spcBef>
            </a:pPr>
            <a:r>
              <a:rPr lang="en-US" sz="2200" dirty="0">
                <a:solidFill>
                  <a:schemeClr val="accent3">
                    <a:lumMod val="25000"/>
                  </a:schemeClr>
                </a:solidFill>
                <a:latin typeface="Abadi" panose="020B0604020104020204" pitchFamily="34" charset="0"/>
              </a:rPr>
              <a:t>Including a mix of these elements will add value and completeness to the project documentation.</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 X was obtained from 2 sources:</a:t>
            </a:r>
          </a:p>
          <a:p>
            <a:pPr lvl="1">
              <a:lnSpc>
                <a:spcPct val="120000"/>
              </a:lnSpc>
              <a:spcBef>
                <a:spcPts val="1400"/>
              </a:spcBef>
            </a:pPr>
            <a:r>
              <a:rPr lang="en-US" sz="7600" dirty="0">
                <a:solidFill>
                  <a:schemeClr val="bg2">
                    <a:lumMod val="50000"/>
                  </a:schemeClr>
                </a:solidFill>
                <a:latin typeface="Abadi"/>
              </a:rPr>
              <a:t>Space X API (</a:t>
            </a:r>
            <a:r>
              <a:rPr lang="en-US" sz="7600" dirty="0">
                <a:solidFill>
                  <a:srgbClr val="0B49CB"/>
                </a:solidFill>
                <a:latin typeface="Abadi"/>
                <a:hlinkClick r:id="rId4"/>
              </a:rPr>
              <a:t>https://api.spacexdata.com/v4/rockets/</a:t>
            </a:r>
            <a:r>
              <a:rPr lang="en-US" sz="7600" dirty="0">
                <a:solidFill>
                  <a:srgbClr val="0B49CB"/>
                </a:solidFill>
                <a:latin typeface="Abadi"/>
              </a:rPr>
              <a:t>)</a:t>
            </a:r>
          </a:p>
          <a:p>
            <a:pPr lvl="1">
              <a:lnSpc>
                <a:spcPct val="120000"/>
              </a:lnSpc>
              <a:spcBef>
                <a:spcPts val="1400"/>
              </a:spcBef>
            </a:pPr>
            <a:r>
              <a:rPr lang="en-US" sz="7600" dirty="0" err="1">
                <a:solidFill>
                  <a:schemeClr val="bg2">
                    <a:lumMod val="50000"/>
                  </a:schemeClr>
                </a:solidFill>
                <a:latin typeface="Abadi"/>
              </a:rPr>
              <a:t>WebScraping</a:t>
            </a:r>
            <a:r>
              <a:rPr lang="en-US" sz="7600" dirty="0">
                <a:solidFill>
                  <a:schemeClr val="bg2">
                    <a:lumMod val="50000"/>
                  </a:schemeClr>
                </a:solidFill>
                <a:latin typeface="Abadi"/>
              </a:rPr>
              <a:t>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991E52F1-FE3F-00A3-D29B-172ABF5175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A44E81-D2EE-1144-B3DA-FAB386F9241F}"/>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A715CF87-B96F-4A92-322C-F8EFD7AC567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b="1" dirty="0">
                <a:solidFill>
                  <a:schemeClr val="tx1"/>
                </a:solidFill>
                <a:latin typeface="Abadi" panose="020B0604020104020204" pitchFamily="34" charset="0"/>
              </a:rPr>
              <a:t>Train and Optimize Classification Models</a:t>
            </a:r>
            <a:r>
              <a:rPr lang="en-US" sz="1600" dirty="0">
                <a:solidFill>
                  <a:schemeClr val="tx1"/>
                </a:solidFill>
                <a:latin typeface="Abadi" panose="020B0604020104020204" pitchFamily="34" charset="0"/>
              </a:rPr>
              <a:t>: Implement </a:t>
            </a:r>
            <a:r>
              <a:rPr lang="en-US" sz="1600" b="1" dirty="0">
                <a:solidFill>
                  <a:schemeClr val="tx1"/>
                </a:solidFill>
                <a:latin typeface="Abadi" panose="020B0604020104020204" pitchFamily="34" charset="0"/>
              </a:rPr>
              <a:t>Logistic Regression, SVM, Decision Tree, and KNN</a:t>
            </a:r>
            <a:r>
              <a:rPr lang="en-US" sz="1600" dirty="0">
                <a:solidFill>
                  <a:schemeClr val="tx1"/>
                </a:solidFill>
                <a:latin typeface="Abadi" panose="020B0604020104020204" pitchFamily="34" charset="0"/>
              </a:rPr>
              <a:t>, tuning hyperparameters using </a:t>
            </a:r>
            <a:r>
              <a:rPr lang="en-US" sz="1600" b="1" dirty="0" err="1">
                <a:solidFill>
                  <a:schemeClr val="tx1"/>
                </a:solidFill>
                <a:latin typeface="Abadi" panose="020B0604020104020204" pitchFamily="34" charset="0"/>
              </a:rPr>
              <a:t>GridSearchCV</a:t>
            </a:r>
            <a:r>
              <a:rPr lang="en-US" sz="1600" dirty="0">
                <a:solidFill>
                  <a:schemeClr val="tx1"/>
                </a:solidFill>
                <a:latin typeface="Abadi" panose="020B0604020104020204" pitchFamily="34" charset="0"/>
              </a:rPr>
              <a:t> to improve performance.</a:t>
            </a:r>
          </a:p>
          <a:p>
            <a:pPr lvl="1">
              <a:lnSpc>
                <a:spcPct val="120000"/>
              </a:lnSpc>
              <a:spcBef>
                <a:spcPts val="1400"/>
              </a:spcBef>
            </a:pPr>
            <a:r>
              <a:rPr lang="en-US" sz="1600" b="1" dirty="0">
                <a:solidFill>
                  <a:schemeClr val="tx1"/>
                </a:solidFill>
                <a:latin typeface="Abadi" panose="020B0604020104020204" pitchFamily="34" charset="0"/>
              </a:rPr>
              <a:t>Evaluate Model Performance</a:t>
            </a:r>
            <a:r>
              <a:rPr lang="en-US" sz="1600" dirty="0">
                <a:solidFill>
                  <a:schemeClr val="tx1"/>
                </a:solidFill>
                <a:latin typeface="Abadi" panose="020B0604020104020204" pitchFamily="34" charset="0"/>
              </a:rPr>
              <a:t>: Compare models based on </a:t>
            </a:r>
            <a:r>
              <a:rPr lang="en-US" sz="1600" b="1" dirty="0">
                <a:solidFill>
                  <a:schemeClr val="tx1"/>
                </a:solidFill>
                <a:latin typeface="Abadi" panose="020B0604020104020204" pitchFamily="34" charset="0"/>
              </a:rPr>
              <a:t>accuracy, precision, recall, and confusion matrices</a:t>
            </a:r>
            <a:r>
              <a:rPr lang="en-US" sz="1600" dirty="0">
                <a:solidFill>
                  <a:schemeClr val="tx1"/>
                </a:solidFill>
                <a:latin typeface="Abadi" panose="020B0604020104020204" pitchFamily="34" charset="0"/>
              </a:rPr>
              <a:t> to determine the best predictor of launch success.</a:t>
            </a:r>
          </a:p>
          <a:p>
            <a:pPr lvl="1">
              <a:lnSpc>
                <a:spcPct val="120000"/>
              </a:lnSpc>
              <a:spcBef>
                <a:spcPts val="1400"/>
              </a:spcBef>
            </a:pPr>
            <a:r>
              <a:rPr lang="en-US" sz="1600" b="1" dirty="0">
                <a:solidFill>
                  <a:schemeClr val="tx1"/>
                </a:solidFill>
                <a:latin typeface="Abadi" panose="020B0604020104020204" pitchFamily="34" charset="0"/>
              </a:rPr>
              <a:t>Feature Engineering for Better Predictions</a:t>
            </a:r>
            <a:r>
              <a:rPr lang="en-US" sz="1600" dirty="0">
                <a:solidFill>
                  <a:schemeClr val="tx1"/>
                </a:solidFill>
                <a:latin typeface="Abadi" panose="020B0604020104020204" pitchFamily="34" charset="0"/>
              </a:rPr>
              <a:t>: Convert categorical variables into numerical features, normalize data, and analyze key factors affecting launch outcomes.</a:t>
            </a:r>
          </a:p>
          <a:p>
            <a:pPr lvl="1">
              <a:lnSpc>
                <a:spcPct val="120000"/>
              </a:lnSpc>
              <a:spcBef>
                <a:spcPts val="1400"/>
              </a:spcBef>
            </a:pPr>
            <a:r>
              <a:rPr lang="en-US" sz="1600" b="1" dirty="0">
                <a:solidFill>
                  <a:schemeClr val="tx1"/>
                </a:solidFill>
                <a:latin typeface="Abadi" panose="020B0604020104020204" pitchFamily="34" charset="0"/>
              </a:rPr>
              <a:t>Deploy Predictive Insights</a:t>
            </a:r>
            <a:r>
              <a:rPr lang="en-US" sz="1600" dirty="0">
                <a:solidFill>
                  <a:schemeClr val="tx1"/>
                </a:solidFill>
                <a:latin typeface="Abadi" panose="020B0604020104020204" pitchFamily="34" charset="0"/>
              </a:rPr>
              <a:t>: Use the best-performing model to forecast future SpaceX launch successes based on payload mass, launch site, and orbit type</a:t>
            </a:r>
            <a:r>
              <a:rPr lang="en-US" sz="1600" dirty="0"/>
              <a:t>.</a:t>
            </a:r>
            <a:endParaRPr lang="en-US" sz="1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6EBC6E50-5EEF-4887-5B41-4322D1A87FC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147126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from Space X API (</a:t>
            </a:r>
            <a:r>
              <a:rPr lang="en-US" sz="2200" dirty="0">
                <a:solidFill>
                  <a:schemeClr val="accent3">
                    <a:lumMod val="25000"/>
                  </a:schemeClr>
                </a:solidFill>
                <a:latin typeface="Abadi" panose="020B0604020104020204" pitchFamily="34" charset="0"/>
                <a:hlinkClick r:id="rId3"/>
              </a:rPr>
              <a:t>https://api.spacexdata.com/v4/rockets/</a:t>
            </a:r>
            <a:r>
              <a:rPr lang="en-US" sz="2200" dirty="0">
                <a:solidFill>
                  <a:schemeClr val="accent3">
                    <a:lumMod val="25000"/>
                  </a:schemeClr>
                </a:solidFill>
                <a:latin typeface="Abadi" panose="020B0604020104020204" pitchFamily="34" charset="0"/>
              </a:rPr>
              <a:t>) and from Wikipedia </a:t>
            </a:r>
            <a:r>
              <a:rPr lang="en-US" sz="2400" dirty="0">
                <a:solidFill>
                  <a:schemeClr val="bg2">
                    <a:lumMod val="50000"/>
                  </a:schemeClr>
                </a:solidFill>
                <a:latin typeface="Abadi"/>
              </a:rPr>
              <a:t>(</a:t>
            </a:r>
            <a:r>
              <a:rPr lang="en-US" sz="2400" dirty="0">
                <a:solidFill>
                  <a:schemeClr val="bg2">
                    <a:lumMod val="50000"/>
                  </a:schemeClr>
                </a:solidFill>
                <a:latin typeface="Abadi"/>
                <a:hlinkClick r:id="rId4"/>
              </a:rPr>
              <a:t>https://en.Wikipedia.org/wiki/List_of_Falcon/_9/_and_Falcon_Heavy_launches</a:t>
            </a:r>
            <a:r>
              <a:rPr lang="en-US" sz="2400" dirty="0">
                <a:solidFill>
                  <a:schemeClr val="bg2">
                    <a:lumMod val="50000"/>
                  </a:schemeClr>
                </a:solidFill>
                <a:latin typeface="Abadi"/>
              </a:rPr>
              <a:t>), </a:t>
            </a:r>
            <a:r>
              <a:rPr lang="en-US" sz="2400" dirty="0">
                <a:latin typeface="Abadi"/>
              </a:rPr>
              <a:t>using web scraping technics.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from where data can be obtained and then used;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persisted.</a:t>
            </a: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r>
              <a:rPr lang="en-US" sz="2200" dirty="0">
                <a:solidFill>
                  <a:srgbClr val="1C7DDB"/>
                </a:solidFill>
                <a:latin typeface="Abadi" panose="020B0604020104020204" pitchFamily="34" charset="0"/>
              </a:rPr>
              <a:t>https://github.com/cesarPedraja/Applied-Data-Science-Capstone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593CBDDB-FACF-70AC-52C5-333E0405921F}"/>
              </a:ext>
            </a:extLst>
          </p:cNvPr>
          <p:cNvSpPr/>
          <p:nvPr/>
        </p:nvSpPr>
        <p:spPr>
          <a:xfrm>
            <a:off x="7420131" y="1663908"/>
            <a:ext cx="2503358" cy="1169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E220E91-8EB2-4375-59A2-C949214781FC}"/>
              </a:ext>
            </a:extLst>
          </p:cNvPr>
          <p:cNvSpPr/>
          <p:nvPr/>
        </p:nvSpPr>
        <p:spPr>
          <a:xfrm>
            <a:off x="7420131" y="3384602"/>
            <a:ext cx="2503358" cy="1169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B651E27-7188-1663-2E45-F5C00119EAE7}"/>
              </a:ext>
            </a:extLst>
          </p:cNvPr>
          <p:cNvSpPr/>
          <p:nvPr/>
        </p:nvSpPr>
        <p:spPr>
          <a:xfrm>
            <a:off x="7389083" y="5105296"/>
            <a:ext cx="2503358" cy="11692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7FBB4D-72CF-BE8F-0D40-C696C43B39E8}"/>
              </a:ext>
            </a:extLst>
          </p:cNvPr>
          <p:cNvSpPr txBox="1"/>
          <p:nvPr/>
        </p:nvSpPr>
        <p:spPr>
          <a:xfrm>
            <a:off x="7659974" y="1800225"/>
            <a:ext cx="2053652" cy="923330"/>
          </a:xfrm>
          <a:prstGeom prst="rect">
            <a:avLst/>
          </a:prstGeom>
          <a:noFill/>
        </p:spPr>
        <p:txBody>
          <a:bodyPr wrap="square" rtlCol="0">
            <a:spAutoFit/>
          </a:bodyPr>
          <a:lstStyle/>
          <a:p>
            <a:pPr algn="ctr"/>
            <a:r>
              <a:rPr lang="en-US" b="1" dirty="0"/>
              <a:t>Request API and parse the SpaceX launch data </a:t>
            </a:r>
          </a:p>
        </p:txBody>
      </p:sp>
      <p:sp>
        <p:nvSpPr>
          <p:cNvPr id="10" name="TextBox 9">
            <a:extLst>
              <a:ext uri="{FF2B5EF4-FFF2-40B4-BE49-F238E27FC236}">
                <a16:creationId xmlns:a16="http://schemas.microsoft.com/office/drawing/2014/main" id="{477A1E75-F61A-DD2B-4DC9-864D281BE3CE}"/>
              </a:ext>
            </a:extLst>
          </p:cNvPr>
          <p:cNvSpPr txBox="1"/>
          <p:nvPr/>
        </p:nvSpPr>
        <p:spPr>
          <a:xfrm>
            <a:off x="7613936" y="3507554"/>
            <a:ext cx="2053652" cy="923330"/>
          </a:xfrm>
          <a:prstGeom prst="rect">
            <a:avLst/>
          </a:prstGeom>
          <a:noFill/>
        </p:spPr>
        <p:txBody>
          <a:bodyPr wrap="square" rtlCol="0">
            <a:spAutoFit/>
          </a:bodyPr>
          <a:lstStyle/>
          <a:p>
            <a:pPr algn="ctr"/>
            <a:r>
              <a:rPr lang="en-US" b="1" dirty="0"/>
              <a:t>Filter data to only include Falcon 9 launches</a:t>
            </a:r>
          </a:p>
        </p:txBody>
      </p:sp>
      <p:sp>
        <p:nvSpPr>
          <p:cNvPr id="11" name="TextBox 10">
            <a:extLst>
              <a:ext uri="{FF2B5EF4-FFF2-40B4-BE49-F238E27FC236}">
                <a16:creationId xmlns:a16="http://schemas.microsoft.com/office/drawing/2014/main" id="{C00FCC31-98C5-1E16-060B-D90FC897899E}"/>
              </a:ext>
            </a:extLst>
          </p:cNvPr>
          <p:cNvSpPr txBox="1"/>
          <p:nvPr/>
        </p:nvSpPr>
        <p:spPr>
          <a:xfrm>
            <a:off x="7613936" y="5351161"/>
            <a:ext cx="2053652" cy="646331"/>
          </a:xfrm>
          <a:prstGeom prst="rect">
            <a:avLst/>
          </a:prstGeom>
          <a:noFill/>
        </p:spPr>
        <p:txBody>
          <a:bodyPr wrap="square" rtlCol="0">
            <a:spAutoFit/>
          </a:bodyPr>
          <a:lstStyle/>
          <a:p>
            <a:pPr algn="ctr"/>
            <a:r>
              <a:rPr lang="en-US" b="1" dirty="0"/>
              <a:t>Deal with missing Values</a:t>
            </a:r>
          </a:p>
        </p:txBody>
      </p:sp>
      <p:sp>
        <p:nvSpPr>
          <p:cNvPr id="12" name="Arrow: Down 11">
            <a:extLst>
              <a:ext uri="{FF2B5EF4-FFF2-40B4-BE49-F238E27FC236}">
                <a16:creationId xmlns:a16="http://schemas.microsoft.com/office/drawing/2014/main" id="{1C252AFD-3671-5880-325A-D2840BCE7192}"/>
              </a:ext>
            </a:extLst>
          </p:cNvPr>
          <p:cNvSpPr/>
          <p:nvPr/>
        </p:nvSpPr>
        <p:spPr>
          <a:xfrm>
            <a:off x="8469443" y="2925622"/>
            <a:ext cx="449705" cy="3868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7C3F061D-2A3E-A648-BEE1-9A3ADA203945}"/>
              </a:ext>
            </a:extLst>
          </p:cNvPr>
          <p:cNvSpPr/>
          <p:nvPr/>
        </p:nvSpPr>
        <p:spPr>
          <a:xfrm>
            <a:off x="8489919" y="4633200"/>
            <a:ext cx="449705" cy="3868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3626</TotalTime>
  <Words>3447</Words>
  <Application>Microsoft Office PowerPoint</Application>
  <PresentationFormat>Widescreen</PresentationFormat>
  <Paragraphs>314</Paragraphs>
  <Slides>49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cesar pedraja</cp:lastModifiedBy>
  <cp:revision>236</cp:revision>
  <dcterms:created xsi:type="dcterms:W3CDTF">2021-04-29T18:58:34Z</dcterms:created>
  <dcterms:modified xsi:type="dcterms:W3CDTF">2025-02-15T22:40:55Z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